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64" r:id="rId6"/>
    <p:sldId id="257" r:id="rId7"/>
    <p:sldId id="258" r:id="rId8"/>
    <p:sldId id="259" r:id="rId9"/>
    <p:sldId id="260" r:id="rId10"/>
    <p:sldId id="265" r:id="rId11"/>
    <p:sldId id="281" r:id="rId12"/>
    <p:sldId id="268" r:id="rId13"/>
    <p:sldId id="266" r:id="rId14"/>
    <p:sldId id="267" r:id="rId15"/>
    <p:sldId id="269" r:id="rId16"/>
    <p:sldId id="276" r:id="rId17"/>
    <p:sldId id="270" r:id="rId18"/>
    <p:sldId id="271" r:id="rId19"/>
    <p:sldId id="272" r:id="rId20"/>
    <p:sldId id="278" r:id="rId21"/>
    <p:sldId id="279" r:id="rId22"/>
    <p:sldId id="280" r:id="rId23"/>
    <p:sldId id="275" r:id="rId24"/>
    <p:sldId id="274" r:id="rId25"/>
    <p:sldId id="277" r:id="rId26"/>
  </p:sldIdLst>
  <p:sldSz cx="12192000" cy="6858000"/>
  <p:notesSz cx="6858000" cy="20859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433ED-6587-45CE-9863-EE9C0E642A6D}" v="585" dt="2019-11-06T18:38:10.530"/>
    <p1510:client id="{0DC3D74B-3336-535C-81F2-760C1B4C5043}" v="303" dt="2019-11-06T17:50:55.579"/>
    <p1510:client id="{1B03BF30-4D5E-4AF0-A6F3-D4331A293845}" v="13" dt="2019-11-05T18:32:32.924"/>
    <p1510:client id="{7F1E86E2-9CE2-8BC7-21C8-344EACB48F16}" v="26" dt="2019-11-06T12:15:57.312"/>
    <p1510:client id="{87F9C88F-1E4B-44DC-B031-7D04C56CB453}" v="1481" dt="2019-11-06T16:29:00.473"/>
    <p1510:client id="{8FF4B893-D7AB-45EA-BBCC-106518D28C45}" v="108" dt="2019-11-05T18:08:07.405"/>
    <p1510:client id="{93A5F0E0-8171-0343-8FF1-41D387D9455A}" v="4" dt="2019-11-06T14:02:41.348"/>
    <p1510:client id="{C2FFBC4D-8226-2163-A8DD-F6B41AF5DEB5}" v="1201" dt="2019-11-05T18:35:25.407"/>
    <p1510:client id="{CCF9A671-0125-F4E8-4413-0EFC3A969180}" v="122" dt="2019-11-06T16:55:12.228"/>
    <p1510:client id="{FB964708-EDF0-4B56-BF0E-5AE0866204ED}" v="710" dt="2019-11-06T17:02:48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6FEA1F4-72B7-4D81-8F9A-A36DBECB005B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56B4CB0-60D8-4622-BC56-44C523340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3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able-type.co.uk/scripts/latlong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Demonstration</a:t>
            </a:r>
            <a:r>
              <a:rPr lang="en-US" baseline="0"/>
              <a:t> of line segment generation. Custom dashed line segments are to be added later.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B4CB0-60D8-4622-BC56-44C523340B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0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https://www.movable-type.co.uk/scripts/latlong.html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B4CB0-60D8-4622-BC56-44C523340B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2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How do we figure out what our timestamps should be?</a:t>
            </a:r>
          </a:p>
          <a:p>
            <a:r>
              <a:rPr lang="en-US">
                <a:cs typeface="Calibri"/>
              </a:rPr>
              <a:t>How do we make the line stay up on TV32 while running thing playback?</a:t>
            </a:r>
          </a:p>
          <a:p>
            <a:r>
              <a:rPr lang="en-US">
                <a:cs typeface="Calibri"/>
              </a:rPr>
              <a:t>How do we fix the playback so it displays the actual date that is included in the type 8 message?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B4CB0-60D8-4622-BC56-44C523340B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0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7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2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5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8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3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4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2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1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3205-5A79-4467-AEAE-B4469623A99C}" type="datetimeFigureOut">
              <a:rPr lang="en-US" smtClean="0"/>
              <a:t>11/06/2019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B09FE-743C-4E89-9315-C317C9635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International Line Iceberg Display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022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Product Owner Reference</a:t>
            </a:r>
          </a:p>
          <a:p>
            <a:endParaRPr lang="en-US"/>
          </a:p>
          <a:p>
            <a:r>
              <a:rPr lang="en-US">
                <a:cs typeface="Calibri"/>
              </a:rPr>
              <a:t>Mr. Cline</a:t>
            </a:r>
          </a:p>
          <a:p>
            <a:r>
              <a:rPr lang="en-US"/>
              <a:t>US Coast Guard Research and Development Center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Revised 10/18/2018</a:t>
            </a:r>
            <a:endParaRPr lang="en-US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84" y="86972"/>
            <a:ext cx="10515600" cy="743208"/>
          </a:xfrm>
        </p:spPr>
        <p:txBody>
          <a:bodyPr/>
          <a:lstStyle/>
          <a:p>
            <a:r>
              <a:rPr lang="en-US"/>
              <a:t>Sprint 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894186"/>
              </p:ext>
            </p:extLst>
          </p:nvPr>
        </p:nvGraphicFramePr>
        <p:xfrm>
          <a:off x="907465" y="1382310"/>
          <a:ext cx="10001168" cy="3462236"/>
        </p:xfrm>
        <a:graphic>
          <a:graphicData uri="http://schemas.openxmlformats.org/drawingml/2006/table">
            <a:tbl>
              <a:tblPr firstRow="1" firstCol="1" bandRow="1"/>
              <a:tblGrid>
                <a:gridCol w="345225">
                  <a:extLst>
                    <a:ext uri="{9D8B030D-6E8A-4147-A177-3AD203B41FA5}">
                      <a16:colId xmlns:a16="http://schemas.microsoft.com/office/drawing/2014/main" val="2185706935"/>
                    </a:ext>
                  </a:extLst>
                </a:gridCol>
                <a:gridCol w="3317612">
                  <a:extLst>
                    <a:ext uri="{9D8B030D-6E8A-4147-A177-3AD203B41FA5}">
                      <a16:colId xmlns:a16="http://schemas.microsoft.com/office/drawing/2014/main" val="1682133095"/>
                    </a:ext>
                  </a:extLst>
                </a:gridCol>
                <a:gridCol w="745686">
                  <a:extLst>
                    <a:ext uri="{9D8B030D-6E8A-4147-A177-3AD203B41FA5}">
                      <a16:colId xmlns:a16="http://schemas.microsoft.com/office/drawing/2014/main" val="1210687136"/>
                    </a:ext>
                  </a:extLst>
                </a:gridCol>
                <a:gridCol w="869967">
                  <a:extLst>
                    <a:ext uri="{9D8B030D-6E8A-4147-A177-3AD203B41FA5}">
                      <a16:colId xmlns:a16="http://schemas.microsoft.com/office/drawing/2014/main" val="669330619"/>
                    </a:ext>
                  </a:extLst>
                </a:gridCol>
                <a:gridCol w="1988496">
                  <a:extLst>
                    <a:ext uri="{9D8B030D-6E8A-4147-A177-3AD203B41FA5}">
                      <a16:colId xmlns:a16="http://schemas.microsoft.com/office/drawing/2014/main" val="1749950267"/>
                    </a:ext>
                  </a:extLst>
                </a:gridCol>
                <a:gridCol w="1118529">
                  <a:extLst>
                    <a:ext uri="{9D8B030D-6E8A-4147-A177-3AD203B41FA5}">
                      <a16:colId xmlns:a16="http://schemas.microsoft.com/office/drawing/2014/main" val="3959923121"/>
                    </a:ext>
                  </a:extLst>
                </a:gridCol>
                <a:gridCol w="1615653">
                  <a:extLst>
                    <a:ext uri="{9D8B030D-6E8A-4147-A177-3AD203B41FA5}">
                      <a16:colId xmlns:a16="http://schemas.microsoft.com/office/drawing/2014/main" val="1769044856"/>
                    </a:ext>
                  </a:extLst>
                </a:gridCol>
              </a:tblGrid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 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Assigned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Actual Time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 Complete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4308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 our own Bulletin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Maylis Yepez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89107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 Google Earth to Load A KML file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Hayden Carter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01820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Bulletin Acquisition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Christopher Rosselot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708471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Parser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 Hardy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49375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KML File Creation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Hayden Carter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86028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Distance/Bearing Research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Maylis Yepez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510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GitHub Operational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Chris Rosselot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445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Tv-32 Research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Luke Arsenault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660708"/>
                  </a:ext>
                </a:extLst>
              </a:tr>
              <a:tr h="5326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 between 3 classes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 Hardy, Chris Rosselot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558675"/>
                  </a:ext>
                </a:extLst>
              </a:tr>
              <a:tr h="5326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Backup KML File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Luke Arsenault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3425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051844" y="830180"/>
            <a:ext cx="4971722" cy="83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74551" tIns="15235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Date: 30OCT19	Sprint: 1-2	Team: LID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8867" y="5651313"/>
            <a:ext cx="998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Tasks performed to provide Google Earth representation of Iceberg Risk limits. </a:t>
            </a:r>
          </a:p>
        </p:txBody>
      </p:sp>
    </p:spTree>
    <p:extLst>
      <p:ext uri="{BB962C8B-B14F-4D97-AF65-F5344CB8AC3E}">
        <p14:creationId xmlns:p14="http://schemas.microsoft.com/office/powerpoint/2010/main" val="317789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58" y="220747"/>
            <a:ext cx="10515600" cy="753812"/>
          </a:xfrm>
        </p:spPr>
        <p:txBody>
          <a:bodyPr/>
          <a:lstStyle/>
          <a:p>
            <a:r>
              <a:rPr lang="en-US"/>
              <a:t>Sprint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909" t="19967" r="25373" b="6898"/>
          <a:stretch/>
        </p:blipFill>
        <p:spPr>
          <a:xfrm>
            <a:off x="1198607" y="1125149"/>
            <a:ext cx="3249825" cy="4190564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98607" y="5559023"/>
            <a:ext cx="311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Bulletin Image of NAIS website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3763" y="5494139"/>
            <a:ext cx="318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Transformation to Google Earth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3429" y="6205615"/>
            <a:ext cx="7685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Visual Validation of transformation of coordinates to Google Earth KLM.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2" y="1119263"/>
            <a:ext cx="6346911" cy="42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2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18" y="102546"/>
            <a:ext cx="7947888" cy="753812"/>
          </a:xfrm>
        </p:spPr>
        <p:txBody>
          <a:bodyPr/>
          <a:lstStyle/>
          <a:p>
            <a:r>
              <a:rPr lang="en-US"/>
              <a:t>Sprint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0642" y="6150114"/>
            <a:ext cx="2487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 Iceberg</a:t>
            </a:r>
            <a:r>
              <a:rPr kumimoji="0" lang="en-US" sz="20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err="1">
                <a:solidFill>
                  <a:prstClr val="black"/>
                </a:solidFill>
                <a:latin typeface="Calibri" panose="020F0502020204030204"/>
              </a:rPr>
              <a:t>Lat</a:t>
            </a:r>
            <a:r>
              <a:rPr lang="en-US" sz="2000" baseline="0">
                <a:solidFill>
                  <a:prstClr val="black"/>
                </a:solidFill>
                <a:latin typeface="Calibri" panose="020F0502020204030204"/>
              </a:rPr>
              <a:t> – Long format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3450" y="640090"/>
            <a:ext cx="310969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LATEST ICEBERG BULLETIN</a:t>
            </a:r>
          </a:p>
          <a:p>
            <a:r>
              <a:rPr lang="en-US" sz="1200"/>
              <a:t>1. NORTH AMERICAN ICE SERVICE (NAIS)</a:t>
            </a:r>
          </a:p>
          <a:p>
            <a:r>
              <a:rPr lang="en-US" sz="1200"/>
              <a:t>ICEBERG BULLETIN 050001Z NOV.</a:t>
            </a:r>
          </a:p>
          <a:p>
            <a:r>
              <a:rPr lang="en-US" sz="1200"/>
              <a:t>2. ICEBERG LIMIT ALONG TRACKLINE JOINING</a:t>
            </a:r>
          </a:p>
          <a:p>
            <a:r>
              <a:rPr lang="en-US" sz="1200"/>
              <a:t>49-15N 053-30W, 49-15N 051-30W,</a:t>
            </a:r>
          </a:p>
          <a:p>
            <a:r>
              <a:rPr lang="en-US" sz="1200"/>
              <a:t>54-00N 051-00W, 56-00N 053-00W.</a:t>
            </a:r>
          </a:p>
          <a:p>
            <a:r>
              <a:rPr lang="en-US" sz="1200"/>
              <a:t>3. ESTIMATED ICEBERG LIMIT ALONG</a:t>
            </a:r>
          </a:p>
          <a:p>
            <a:r>
              <a:rPr lang="en-US" sz="1200"/>
              <a:t>TRACKLINE JOINING</a:t>
            </a:r>
          </a:p>
          <a:p>
            <a:r>
              <a:rPr lang="en-US" sz="1200"/>
              <a:t>56-00N 053-00W, 61-00N 059-00W,</a:t>
            </a:r>
          </a:p>
          <a:p>
            <a:r>
              <a:rPr lang="en-US" sz="1200"/>
              <a:t>62-00N 054-00W, 58-00N 048-00W,</a:t>
            </a:r>
          </a:p>
          <a:p>
            <a:r>
              <a:rPr lang="en-US" sz="1200"/>
              <a:t>58-00N 040-00W, 64-00N 037-00W,</a:t>
            </a:r>
          </a:p>
          <a:p>
            <a:r>
              <a:rPr lang="en-US" sz="1200"/>
              <a:t>66-00N 028-00W.</a:t>
            </a:r>
          </a:p>
          <a:p>
            <a:r>
              <a:rPr lang="en-US" sz="1200"/>
              <a:t>4. WESTERN ICEBERG LIMIT ALONG TRACKLINE</a:t>
            </a:r>
          </a:p>
          <a:p>
            <a:r>
              <a:rPr lang="en-US" sz="1200"/>
              <a:t>JOINING</a:t>
            </a:r>
          </a:p>
          <a:p>
            <a:r>
              <a:rPr lang="en-US" sz="1200"/>
              <a:t>51-52N 056-05W, 51-34N 055-55W.</a:t>
            </a:r>
          </a:p>
          <a:p>
            <a:r>
              <a:rPr lang="en-US" sz="1200"/>
              <a:t>5. SEA ICE LIMIT ALONG TRACKLINES</a:t>
            </a:r>
          </a:p>
          <a:p>
            <a:r>
              <a:rPr lang="en-US" sz="1200"/>
              <a:t>JOINING:</a:t>
            </a:r>
          </a:p>
          <a:p>
            <a:r>
              <a:rPr lang="pl-PL" sz="1200"/>
              <a:t>A. 63-40N 077-00W, 63-55N 074-25W,</a:t>
            </a:r>
          </a:p>
          <a:p>
            <a:r>
              <a:rPr lang="en-US" sz="1200"/>
              <a:t>62-25N 070-35W, 61-10N 064-30W,</a:t>
            </a:r>
          </a:p>
          <a:p>
            <a:r>
              <a:rPr lang="en-US" sz="1200"/>
              <a:t>62-00N 064-20W.</a:t>
            </a:r>
          </a:p>
          <a:p>
            <a:r>
              <a:rPr lang="pl-PL" sz="1200"/>
              <a:t>B. 60-25N 064-45W, 58-55N 067-35W,</a:t>
            </a:r>
          </a:p>
          <a:p>
            <a:r>
              <a:rPr lang="en-US" sz="1200"/>
              <a:t>61-20N 069-15W, 62-50N 074-15W,</a:t>
            </a:r>
          </a:p>
          <a:p>
            <a:r>
              <a:rPr lang="en-US" sz="1200"/>
              <a:t>62-25N 080-35W, 58-30N 079-45W,</a:t>
            </a:r>
          </a:p>
          <a:p>
            <a:r>
              <a:rPr lang="en-US" sz="1200"/>
              <a:t>55-35N 078-10W, 54-50N 080-15W,</a:t>
            </a:r>
          </a:p>
          <a:p>
            <a:r>
              <a:rPr lang="en-US" sz="1200"/>
              <a:t>52-10N 079-20W, 51-30N 080-30W.</a:t>
            </a:r>
          </a:p>
          <a:p>
            <a:r>
              <a:rPr lang="pl-PL" sz="1200"/>
              <a:t>C. 62-00N 064-20W, 66-55N 060-40W,</a:t>
            </a:r>
          </a:p>
          <a:p>
            <a:r>
              <a:rPr lang="en-US" sz="1200"/>
              <a:t>68-30N 066-05W, 70-25N 067-10W,</a:t>
            </a:r>
          </a:p>
          <a:p>
            <a:r>
              <a:rPr lang="en-US" sz="1200"/>
              <a:t>72-10N 069-35W, 73-25N 066-25W.</a:t>
            </a:r>
          </a:p>
          <a:p>
            <a:r>
              <a:rPr lang="en-US" sz="1200"/>
              <a:t>…</a:t>
            </a:r>
          </a:p>
          <a:p>
            <a:r>
              <a:rPr lang="en-US" sz="1200"/>
              <a:t>9. CANCEL THIS MSG 060001Z NOV 19.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5616" y="636539"/>
            <a:ext cx="25970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49.25,-53.5 49.25,-51.5 54,-51 56,-53 56,-53 61,-59 62,-54 58,-48 58,-40 64,-37 66,-28 51.866666,-56.083333 51.566666,-55.916666 63.666666,-77 63.916666,-74.416666 62.416666,-70.583333 61.166666,-64.5 62,-64.333333 60.416666,-64.75 58.916666,-67.583333 61.333333,-69.25 62.833333,-74.25 62.416666,-80.583333 58.5,-79.75 55.583333,-78.166666 54.833333,-80.25 52.166666,-79.333333 51.5,-80.5 62,-64.333333 66.916666,-60.666666 68.5,-66.083333 70.416666,-67.166666 72.166666,-69.583333 73.416666,-66.416666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1596" y="102546"/>
            <a:ext cx="4096314" cy="6832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&lt;?xml version="1.0" encoding="utf-8"?&gt;</a:t>
            </a:r>
          </a:p>
          <a:p>
            <a:r>
              <a:rPr lang="en-US" sz="1400"/>
              <a:t>&lt;</a:t>
            </a:r>
            <a:r>
              <a:rPr lang="en-US" sz="1400" err="1"/>
              <a:t>kml</a:t>
            </a:r>
            <a:r>
              <a:rPr lang="en-US" sz="1400"/>
              <a:t> </a:t>
            </a:r>
            <a:r>
              <a:rPr lang="en-US" sz="1400" err="1"/>
              <a:t>xmlns</a:t>
            </a:r>
            <a:r>
              <a:rPr lang="en-US" sz="1400"/>
              <a:t>="http://www.opengis.net/kml/2.2"&gt;</a:t>
            </a:r>
          </a:p>
          <a:p>
            <a:r>
              <a:rPr lang="en-US" sz="1400"/>
              <a:t>  &lt;Document id="null"&gt;</a:t>
            </a:r>
          </a:p>
          <a:p>
            <a:r>
              <a:rPr lang="en-US" sz="1400"/>
              <a:t>    &lt;name&gt;</a:t>
            </a:r>
            <a:r>
              <a:rPr lang="en-US" sz="1400" err="1"/>
              <a:t>MyDoc</a:t>
            </a:r>
            <a:r>
              <a:rPr lang="en-US" sz="1400"/>
              <a:t>&lt;/name&gt;</a:t>
            </a:r>
          </a:p>
          <a:p>
            <a:r>
              <a:rPr lang="en-US" sz="1400"/>
              <a:t>    &lt;open&gt;true&lt;/open&gt;</a:t>
            </a:r>
          </a:p>
          <a:p>
            <a:r>
              <a:rPr lang="en-US" sz="1400"/>
              <a:t>    &lt;Style id="</a:t>
            </a:r>
            <a:r>
              <a:rPr lang="en-US" sz="1400" err="1"/>
              <a:t>thisusedtobelongname</a:t>
            </a:r>
            <a:r>
              <a:rPr lang="en-US" sz="1400"/>
              <a:t>"&gt;</a:t>
            </a:r>
          </a:p>
          <a:p>
            <a:r>
              <a:rPr lang="en-US" sz="1400"/>
              <a:t>      &lt;</a:t>
            </a:r>
            <a:r>
              <a:rPr lang="en-US" sz="1400" err="1"/>
              <a:t>LineStyle</a:t>
            </a:r>
            <a:r>
              <a:rPr lang="en-US" sz="1400"/>
              <a:t>&gt;</a:t>
            </a:r>
          </a:p>
          <a:p>
            <a:r>
              <a:rPr lang="en-US" sz="1400"/>
              <a:t>        &lt;color&gt;501400fa&lt;/color&gt;</a:t>
            </a:r>
          </a:p>
          <a:p>
            <a:r>
              <a:rPr lang="en-US" sz="1400"/>
              <a:t>        &lt;width&gt;10&lt;/width&gt;</a:t>
            </a:r>
          </a:p>
          <a:p>
            <a:r>
              <a:rPr lang="en-US" sz="1400"/>
              <a:t>      &lt;/</a:t>
            </a:r>
            <a:r>
              <a:rPr lang="en-US" sz="1400" err="1"/>
              <a:t>LineStyle</a:t>
            </a:r>
            <a:r>
              <a:rPr lang="en-US" sz="1400"/>
              <a:t>&gt;</a:t>
            </a:r>
          </a:p>
          <a:p>
            <a:r>
              <a:rPr lang="en-US" sz="1400"/>
              <a:t>      &lt;</a:t>
            </a:r>
            <a:r>
              <a:rPr lang="en-US" sz="1400" err="1"/>
              <a:t>PolyStyle</a:t>
            </a:r>
            <a:r>
              <a:rPr lang="en-US" sz="1400"/>
              <a:t>&gt;</a:t>
            </a:r>
          </a:p>
          <a:p>
            <a:r>
              <a:rPr lang="en-US" sz="1400"/>
              <a:t>        &lt;color&gt;501400fa&lt;/color&gt;</a:t>
            </a:r>
          </a:p>
          <a:p>
            <a:r>
              <a:rPr lang="en-US" sz="1400"/>
              <a:t>      &lt;/</a:t>
            </a:r>
            <a:r>
              <a:rPr lang="en-US" sz="1400" err="1"/>
              <a:t>PolyStyle</a:t>
            </a:r>
            <a:r>
              <a:rPr lang="en-US" sz="1400"/>
              <a:t>&gt;</a:t>
            </a:r>
          </a:p>
          <a:p>
            <a:r>
              <a:rPr lang="en-US" sz="1400"/>
              <a:t>    &lt;/Style&gt;</a:t>
            </a:r>
          </a:p>
          <a:p>
            <a:r>
              <a:rPr lang="en-US" sz="1400"/>
              <a:t>    &lt;</a:t>
            </a:r>
            <a:r>
              <a:rPr lang="en-US" sz="1400" err="1"/>
              <a:t>Placemark</a:t>
            </a:r>
            <a:r>
              <a:rPr lang="en-US" sz="1400"/>
              <a:t>&gt;</a:t>
            </a:r>
          </a:p>
          <a:p>
            <a:r>
              <a:rPr lang="en-US" sz="1400"/>
              <a:t>      &lt;name&gt;</a:t>
            </a:r>
            <a:r>
              <a:rPr lang="en-US" sz="1400" err="1"/>
              <a:t>hayden</a:t>
            </a:r>
            <a:r>
              <a:rPr lang="en-US" sz="1400"/>
              <a:t>&lt;/name&gt;</a:t>
            </a:r>
          </a:p>
          <a:p>
            <a:r>
              <a:rPr lang="en-US" sz="1400"/>
              <a:t>      &lt;visibility&gt;false&lt;/visibility&gt;</a:t>
            </a:r>
          </a:p>
          <a:p>
            <a:r>
              <a:rPr lang="en-US" sz="1400"/>
              <a:t>      &lt;</a:t>
            </a:r>
            <a:r>
              <a:rPr lang="en-US" sz="1400" err="1"/>
              <a:t>styleUrl</a:t>
            </a:r>
            <a:r>
              <a:rPr lang="en-US" sz="1400"/>
              <a:t>&gt;#</a:t>
            </a:r>
            <a:r>
              <a:rPr lang="en-US" sz="1400" err="1"/>
              <a:t>thisusedtobelongname</a:t>
            </a:r>
            <a:r>
              <a:rPr lang="en-US" sz="1400"/>
              <a:t>&lt;/</a:t>
            </a:r>
            <a:r>
              <a:rPr lang="en-US" sz="1400" err="1"/>
              <a:t>styleUrl</a:t>
            </a:r>
            <a:r>
              <a:rPr lang="en-US" sz="1400"/>
              <a:t>&gt;</a:t>
            </a:r>
          </a:p>
          <a:p>
            <a:r>
              <a:rPr lang="en-US" sz="1400"/>
              <a:t>      &lt;</a:t>
            </a:r>
            <a:r>
              <a:rPr lang="en-US" sz="1400" err="1"/>
              <a:t>LineString</a:t>
            </a:r>
            <a:r>
              <a:rPr lang="en-US" sz="1400"/>
              <a:t>&gt;</a:t>
            </a:r>
          </a:p>
          <a:p>
            <a:r>
              <a:rPr lang="en-US" sz="1400"/>
              <a:t>        &lt;extrude&gt;true&lt;/extrude&gt;</a:t>
            </a:r>
          </a:p>
          <a:p>
            <a:r>
              <a:rPr lang="en-US" sz="1400"/>
              <a:t>        &lt;tessellate&gt;true&lt;/tessellate&gt;</a:t>
            </a:r>
          </a:p>
          <a:p>
            <a:r>
              <a:rPr lang="en-US" sz="1400"/>
              <a:t>        &lt;</a:t>
            </a:r>
            <a:r>
              <a:rPr lang="en-US" sz="1400" err="1"/>
              <a:t>altitudeMode</a:t>
            </a:r>
            <a:r>
              <a:rPr lang="en-US" sz="1400"/>
              <a:t>&gt;</a:t>
            </a:r>
            <a:r>
              <a:rPr lang="en-US" sz="1400" err="1"/>
              <a:t>clampToGround</a:t>
            </a:r>
            <a:r>
              <a:rPr lang="en-US" sz="1400"/>
              <a:t>&lt;/</a:t>
            </a:r>
            <a:r>
              <a:rPr lang="en-US" sz="1400" err="1"/>
              <a:t>altitudeMode</a:t>
            </a:r>
            <a:r>
              <a:rPr lang="en-US" sz="1400"/>
              <a:t>&gt;</a:t>
            </a:r>
          </a:p>
          <a:p>
            <a:r>
              <a:rPr lang="en-US" sz="1400"/>
              <a:t>        &lt;coordinates&gt;-53.5,49.25</a:t>
            </a:r>
          </a:p>
          <a:p>
            <a:r>
              <a:rPr lang="en-US" sz="1400"/>
              <a:t>-51.5,49.25</a:t>
            </a:r>
          </a:p>
          <a:p>
            <a:r>
              <a:rPr lang="en-US" sz="1400"/>
              <a:t>-51,54</a:t>
            </a:r>
          </a:p>
          <a:p>
            <a:r>
              <a:rPr lang="en-US" sz="1400"/>
              <a:t>-53,56&lt;/coordinates&gt;</a:t>
            </a:r>
          </a:p>
          <a:p>
            <a:r>
              <a:rPr lang="en-US" sz="1400"/>
              <a:t>      &lt;/</a:t>
            </a:r>
            <a:r>
              <a:rPr lang="en-US" sz="1400" err="1"/>
              <a:t>LineString</a:t>
            </a:r>
            <a:r>
              <a:rPr lang="en-US" sz="1400"/>
              <a:t>&gt;</a:t>
            </a:r>
          </a:p>
          <a:p>
            <a:r>
              <a:rPr lang="en-US" sz="1400"/>
              <a:t>    &lt;/</a:t>
            </a:r>
            <a:r>
              <a:rPr lang="en-US" sz="1400" err="1"/>
              <a:t>Placemark</a:t>
            </a:r>
            <a:r>
              <a:rPr lang="en-US" sz="1400"/>
              <a:t>&gt;</a:t>
            </a:r>
          </a:p>
          <a:p>
            <a:r>
              <a:rPr lang="en-US" sz="1400"/>
              <a:t>  &lt;/Document&gt;</a:t>
            </a:r>
          </a:p>
          <a:p>
            <a:r>
              <a:rPr lang="en-US" sz="1400"/>
              <a:t>&lt;/</a:t>
            </a:r>
            <a:r>
              <a:rPr lang="en-US" sz="1400" err="1"/>
              <a:t>kml</a:t>
            </a:r>
            <a:r>
              <a:rPr lang="en-US" sz="1400"/>
              <a:t>&gt;</a:t>
            </a:r>
          </a:p>
          <a:p>
            <a:endParaRPr 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4424922" y="6145738"/>
            <a:ext cx="2418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 to Decimal Coordinates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61881" y="5637907"/>
            <a:ext cx="2418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Earth KML Line Segment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649978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5A48F61D-2491-4A21-852F-27EE8784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8" b="1222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F3B1-4848-4F61-8C08-DD8B71AA69DC}"/>
              </a:ext>
            </a:extLst>
          </p:cNvPr>
          <p:cNvSpPr txBox="1"/>
          <p:nvPr/>
        </p:nvSpPr>
        <p:spPr>
          <a:xfrm>
            <a:off x="4724400" y="3200400"/>
            <a:ext cx="661070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cs typeface="Calibri"/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64736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B6359A-E1EB-44A5-9EEC-B7AF101DFF1E}"/>
              </a:ext>
            </a:extLst>
          </p:cNvPr>
          <p:cNvSpPr/>
          <p:nvPr/>
        </p:nvSpPr>
        <p:spPr>
          <a:xfrm>
            <a:off x="8247355" y="0"/>
            <a:ext cx="394464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4488"/>
            <a:ext cx="10515600" cy="759340"/>
          </a:xfrm>
        </p:spPr>
        <p:txBody>
          <a:bodyPr/>
          <a:lstStyle/>
          <a:p>
            <a:r>
              <a:rPr lang="en-US"/>
              <a:t>Sprint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1B660F-A4E7-4878-9B6D-F33E27ECB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972352"/>
              </p:ext>
            </p:extLst>
          </p:nvPr>
        </p:nvGraphicFramePr>
        <p:xfrm>
          <a:off x="838200" y="1355725"/>
          <a:ext cx="10141637" cy="2929585"/>
        </p:xfrm>
        <a:graphic>
          <a:graphicData uri="http://schemas.openxmlformats.org/drawingml/2006/table">
            <a:tbl>
              <a:tblPr firstRow="1" firstCol="1" bandRow="1"/>
              <a:tblGrid>
                <a:gridCol w="345225">
                  <a:extLst>
                    <a:ext uri="{9D8B030D-6E8A-4147-A177-3AD203B41FA5}">
                      <a16:colId xmlns:a16="http://schemas.microsoft.com/office/drawing/2014/main" val="2185706935"/>
                    </a:ext>
                  </a:extLst>
                </a:gridCol>
                <a:gridCol w="3317612">
                  <a:extLst>
                    <a:ext uri="{9D8B030D-6E8A-4147-A177-3AD203B41FA5}">
                      <a16:colId xmlns:a16="http://schemas.microsoft.com/office/drawing/2014/main" val="1682133095"/>
                    </a:ext>
                  </a:extLst>
                </a:gridCol>
                <a:gridCol w="745686">
                  <a:extLst>
                    <a:ext uri="{9D8B030D-6E8A-4147-A177-3AD203B41FA5}">
                      <a16:colId xmlns:a16="http://schemas.microsoft.com/office/drawing/2014/main" val="1210687136"/>
                    </a:ext>
                  </a:extLst>
                </a:gridCol>
                <a:gridCol w="869967">
                  <a:extLst>
                    <a:ext uri="{9D8B030D-6E8A-4147-A177-3AD203B41FA5}">
                      <a16:colId xmlns:a16="http://schemas.microsoft.com/office/drawing/2014/main" val="669330619"/>
                    </a:ext>
                  </a:extLst>
                </a:gridCol>
                <a:gridCol w="2128965">
                  <a:extLst>
                    <a:ext uri="{9D8B030D-6E8A-4147-A177-3AD203B41FA5}">
                      <a16:colId xmlns:a16="http://schemas.microsoft.com/office/drawing/2014/main" val="1749950267"/>
                    </a:ext>
                  </a:extLst>
                </a:gridCol>
                <a:gridCol w="1118529">
                  <a:extLst>
                    <a:ext uri="{9D8B030D-6E8A-4147-A177-3AD203B41FA5}">
                      <a16:colId xmlns:a16="http://schemas.microsoft.com/office/drawing/2014/main" val="3959923121"/>
                    </a:ext>
                  </a:extLst>
                </a:gridCol>
                <a:gridCol w="1615653">
                  <a:extLst>
                    <a:ext uri="{9D8B030D-6E8A-4147-A177-3AD203B41FA5}">
                      <a16:colId xmlns:a16="http://schemas.microsoft.com/office/drawing/2014/main" val="1769044856"/>
                    </a:ext>
                  </a:extLst>
                </a:gridCol>
              </a:tblGrid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Task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Priority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Est Time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Assigned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Actual Time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Percent Complete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4308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GUI Creation / Integration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Tom / Chris / Hayden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6/2/3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89107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Improved KML File Creation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Hayden / Tom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5/3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601820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Distance and Bearing Calculations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Maylis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708471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Man TV-32 File Creation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Luke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49375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5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Improved File Output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9 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Tom / Chris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2/2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86028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6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GitHub Organization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Hayden/ Chris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1/2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20510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7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PowerPoint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Chris/Tom/Hayden/Luke/Maylis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884452"/>
                  </a:ext>
                </a:extLst>
              </a:tr>
              <a:tr h="266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8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Timestamp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Tom/Hayden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1/1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660708"/>
                  </a:ext>
                </a:extLst>
              </a:tr>
              <a:tr h="5326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9</a:t>
                      </a:r>
                      <a:endParaRPr lang="en-US" sz="1200"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Burndown Chart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Hayden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/>
                          <a:ea typeface="Calibri" panose="020F0502020204030204" pitchFamily="34" charset="0"/>
                          <a:cs typeface="Times New Roman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34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52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7455-28DD-4FF4-9843-023666B6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70" y="64076"/>
            <a:ext cx="10515600" cy="814575"/>
          </a:xfrm>
        </p:spPr>
        <p:txBody>
          <a:bodyPr/>
          <a:lstStyle/>
          <a:p>
            <a:r>
              <a:rPr lang="en-US">
                <a:cs typeface="Calibri Light"/>
              </a:rPr>
              <a:t>Activity Diagram – Sprint 2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1ADC9C-62B2-4429-A2DE-51C5CC34FD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646" y="783321"/>
          <a:ext cx="11245742" cy="509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64">
                  <a:extLst>
                    <a:ext uri="{9D8B030D-6E8A-4147-A177-3AD203B41FA5}">
                      <a16:colId xmlns:a16="http://schemas.microsoft.com/office/drawing/2014/main" val="1432582493"/>
                    </a:ext>
                  </a:extLst>
                </a:gridCol>
                <a:gridCol w="9865178">
                  <a:extLst>
                    <a:ext uri="{9D8B030D-6E8A-4147-A177-3AD203B41FA5}">
                      <a16:colId xmlns:a16="http://schemas.microsoft.com/office/drawing/2014/main" val="2231301284"/>
                    </a:ext>
                  </a:extLst>
                </a:gridCol>
              </a:tblGrid>
              <a:tr h="376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82776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791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6230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68197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r>
                        <a:rPr lang="en-US"/>
                        <a:t>CAPT Hook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00415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Capitaine Hook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2791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/>
                        <a:t>Calvin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219070"/>
                  </a:ext>
                </a:extLst>
              </a:tr>
              <a:tr h="6364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35382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16168E-62DA-4F43-A30A-202468E27B3E}"/>
              </a:ext>
            </a:extLst>
          </p:cNvPr>
          <p:cNvSpPr/>
          <p:nvPr/>
        </p:nvSpPr>
        <p:spPr>
          <a:xfrm>
            <a:off x="2130502" y="1854958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Lat/Long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90FD1A-44A4-42CD-A35A-4EF4B72019FD}"/>
              </a:ext>
            </a:extLst>
          </p:cNvPr>
          <p:cNvSpPr/>
          <p:nvPr/>
        </p:nvSpPr>
        <p:spPr>
          <a:xfrm>
            <a:off x="3301951" y="257689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Parser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2E1702-AB8E-47CF-BF5C-77711B55711B}"/>
              </a:ext>
            </a:extLst>
          </p:cNvPr>
          <p:cNvSpPr/>
          <p:nvPr/>
        </p:nvSpPr>
        <p:spPr>
          <a:xfrm>
            <a:off x="6809072" y="4398466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KML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133C55-E542-4437-9E89-DA9714FE52AD}"/>
              </a:ext>
            </a:extLst>
          </p:cNvPr>
          <p:cNvSpPr/>
          <p:nvPr/>
        </p:nvSpPr>
        <p:spPr>
          <a:xfrm>
            <a:off x="6816574" y="3933122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Validate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Lat/Long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592CB6-D404-4E20-B8AB-000EBCDA8DE6}"/>
              </a:ext>
            </a:extLst>
          </p:cNvPr>
          <p:cNvSpPr/>
          <p:nvPr/>
        </p:nvSpPr>
        <p:spPr>
          <a:xfrm>
            <a:off x="8769506" y="1254962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Broadcast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4C22B2-18AC-4378-90A4-4836A04D3611}"/>
              </a:ext>
            </a:extLst>
          </p:cNvPr>
          <p:cNvSpPr/>
          <p:nvPr/>
        </p:nvSpPr>
        <p:spPr>
          <a:xfrm>
            <a:off x="9948731" y="32701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Receive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82618-D1A8-49FD-85C1-1DFEC630EB7D}"/>
              </a:ext>
            </a:extLst>
          </p:cNvPr>
          <p:cNvSpPr/>
          <p:nvPr/>
        </p:nvSpPr>
        <p:spPr>
          <a:xfrm>
            <a:off x="4454465" y="2585856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Bearing/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Distance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4A7490-CDCE-48A5-A35A-C94C527BC825}"/>
              </a:ext>
            </a:extLst>
          </p:cNvPr>
          <p:cNvSpPr/>
          <p:nvPr/>
        </p:nvSpPr>
        <p:spPr>
          <a:xfrm>
            <a:off x="6740373" y="2616958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Encap. Payload to AIS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11419C-220D-4AED-99FB-77596C631C1F}"/>
              </a:ext>
            </a:extLst>
          </p:cNvPr>
          <p:cNvSpPr/>
          <p:nvPr/>
        </p:nvSpPr>
        <p:spPr>
          <a:xfrm>
            <a:off x="5635061" y="256134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AIS msg payload format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84DFE6-1436-4599-AE4D-5663C37CB088}"/>
              </a:ext>
            </a:extLst>
          </p:cNvPr>
          <p:cNvSpPr/>
          <p:nvPr/>
        </p:nvSpPr>
        <p:spPr>
          <a:xfrm>
            <a:off x="10975375" y="32701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TV-32 Display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29AF3-553A-4540-B72C-2077C6F78522}"/>
              </a:ext>
            </a:extLst>
          </p:cNvPr>
          <p:cNvSpPr/>
          <p:nvPr/>
        </p:nvSpPr>
        <p:spPr>
          <a:xfrm>
            <a:off x="8925200" y="385555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TV-32 Display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341320-9E54-4118-840F-3367D246DF92}"/>
              </a:ext>
            </a:extLst>
          </p:cNvPr>
          <p:cNvSpPr/>
          <p:nvPr/>
        </p:nvSpPr>
        <p:spPr>
          <a:xfrm>
            <a:off x="8699710" y="503139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Time Series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14EC2FB-F804-41F3-A2C3-24DD517FDF35}"/>
              </a:ext>
            </a:extLst>
          </p:cNvPr>
          <p:cNvCxnSpPr/>
          <p:nvPr/>
        </p:nvCxnSpPr>
        <p:spPr>
          <a:xfrm>
            <a:off x="2968313" y="2179586"/>
            <a:ext cx="331237" cy="634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C6D2E5-F7EE-49D9-BC9E-3F092A2FB100}"/>
              </a:ext>
            </a:extLst>
          </p:cNvPr>
          <p:cNvCxnSpPr/>
          <p:nvPr/>
        </p:nvCxnSpPr>
        <p:spPr>
          <a:xfrm flipV="1">
            <a:off x="7582107" y="1510698"/>
            <a:ext cx="1194317" cy="1356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ABE7B84-E5CE-403F-9D18-45AACFBAC3EE}"/>
              </a:ext>
            </a:extLst>
          </p:cNvPr>
          <p:cNvCxnSpPr/>
          <p:nvPr/>
        </p:nvCxnSpPr>
        <p:spPr>
          <a:xfrm>
            <a:off x="7802737" y="2869663"/>
            <a:ext cx="1124338" cy="1163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9F37E1-3FAA-4868-AA25-B99FFDB9725B}"/>
              </a:ext>
            </a:extLst>
          </p:cNvPr>
          <p:cNvCxnSpPr>
            <a:cxnSpLocks/>
          </p:cNvCxnSpPr>
          <p:nvPr/>
        </p:nvCxnSpPr>
        <p:spPr>
          <a:xfrm>
            <a:off x="4143387" y="2833700"/>
            <a:ext cx="300137" cy="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985BAF-84C0-4178-83DD-EDF89A6C4026}"/>
              </a:ext>
            </a:extLst>
          </p:cNvPr>
          <p:cNvCxnSpPr>
            <a:cxnSpLocks/>
          </p:cNvCxnSpPr>
          <p:nvPr/>
        </p:nvCxnSpPr>
        <p:spPr>
          <a:xfrm>
            <a:off x="5294163" y="2833700"/>
            <a:ext cx="339014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89EC8A-8B72-483F-9A35-DFAF55039B34}"/>
              </a:ext>
            </a:extLst>
          </p:cNvPr>
          <p:cNvCxnSpPr>
            <a:cxnSpLocks/>
          </p:cNvCxnSpPr>
          <p:nvPr/>
        </p:nvCxnSpPr>
        <p:spPr>
          <a:xfrm>
            <a:off x="6468265" y="2833700"/>
            <a:ext cx="276810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6E99DD-4C0F-4F75-A626-EA2B27E3B761}"/>
              </a:ext>
            </a:extLst>
          </p:cNvPr>
          <p:cNvCxnSpPr/>
          <p:nvPr/>
        </p:nvCxnSpPr>
        <p:spPr>
          <a:xfrm>
            <a:off x="9607627" y="1463267"/>
            <a:ext cx="331237" cy="204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845149-CAB7-4317-BA0B-ECA1732955D8}"/>
              </a:ext>
            </a:extLst>
          </p:cNvPr>
          <p:cNvCxnSpPr>
            <a:cxnSpLocks/>
          </p:cNvCxnSpPr>
          <p:nvPr/>
        </p:nvCxnSpPr>
        <p:spPr>
          <a:xfrm flipV="1">
            <a:off x="10791448" y="3483733"/>
            <a:ext cx="175727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B992C0-BEFC-4EA3-8706-0066965FF607}"/>
              </a:ext>
            </a:extLst>
          </p:cNvPr>
          <p:cNvSpPr txBox="1"/>
          <p:nvPr/>
        </p:nvSpPr>
        <p:spPr>
          <a:xfrm>
            <a:off x="7763082" y="3996334"/>
            <a:ext cx="5971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Bulletin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A4BA0-8C8D-4D28-9588-01E6FF0118F8}"/>
              </a:ext>
            </a:extLst>
          </p:cNvPr>
          <p:cNvSpPr txBox="1"/>
          <p:nvPr/>
        </p:nvSpPr>
        <p:spPr>
          <a:xfrm>
            <a:off x="7747530" y="4493967"/>
            <a:ext cx="59715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Google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148C622-1B4A-4FDB-87AA-9437D480996B}"/>
              </a:ext>
            </a:extLst>
          </p:cNvPr>
          <p:cNvCxnSpPr/>
          <p:nvPr/>
        </p:nvCxnSpPr>
        <p:spPr>
          <a:xfrm>
            <a:off x="8143887" y="4610405"/>
            <a:ext cx="548952" cy="62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EE081D-30AB-4CCB-BE9C-A4B6A502C434}"/>
              </a:ext>
            </a:extLst>
          </p:cNvPr>
          <p:cNvCxnSpPr>
            <a:cxnSpLocks/>
          </p:cNvCxnSpPr>
          <p:nvPr/>
        </p:nvCxnSpPr>
        <p:spPr>
          <a:xfrm flipV="1">
            <a:off x="7650142" y="4603406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D5824E-F2DE-4483-9A5F-E7BC49359195}"/>
              </a:ext>
            </a:extLst>
          </p:cNvPr>
          <p:cNvCxnSpPr>
            <a:cxnSpLocks/>
          </p:cNvCxnSpPr>
          <p:nvPr/>
        </p:nvCxnSpPr>
        <p:spPr>
          <a:xfrm flipV="1">
            <a:off x="7657917" y="4167977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4935B8-0F30-40AE-8B54-1B386D95505B}"/>
              </a:ext>
            </a:extLst>
          </p:cNvPr>
          <p:cNvSpPr txBox="1"/>
          <p:nvPr/>
        </p:nvSpPr>
        <p:spPr>
          <a:xfrm>
            <a:off x="1985878" y="2277946"/>
            <a:ext cx="110256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Daily Iceberg Bulletin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4F80CA-EE8E-43C4-AC7C-6718F125E3CB}"/>
              </a:ext>
            </a:extLst>
          </p:cNvPr>
          <p:cNvSpPr txBox="1"/>
          <p:nvPr/>
        </p:nvSpPr>
        <p:spPr>
          <a:xfrm>
            <a:off x="3323266" y="2969966"/>
            <a:ext cx="79932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Structure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DAA69-C03B-408B-8E70-B0A452DBA0C7}"/>
              </a:ext>
            </a:extLst>
          </p:cNvPr>
          <p:cNvSpPr txBox="1"/>
          <p:nvPr/>
        </p:nvSpPr>
        <p:spPr>
          <a:xfrm>
            <a:off x="4676204" y="2969966"/>
            <a:ext cx="52717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75B0-0871-43D9-88BD-A77FADA40B32}"/>
              </a:ext>
            </a:extLst>
          </p:cNvPr>
          <p:cNvSpPr txBox="1"/>
          <p:nvPr/>
        </p:nvSpPr>
        <p:spPr>
          <a:xfrm>
            <a:off x="5523735" y="2931088"/>
            <a:ext cx="939280" cy="214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Bearing/Dist.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B9504-0929-4BFE-8CA3-027AF23F36E9}"/>
              </a:ext>
            </a:extLst>
          </p:cNvPr>
          <p:cNvCxnSpPr/>
          <p:nvPr/>
        </p:nvCxnSpPr>
        <p:spPr>
          <a:xfrm>
            <a:off x="4222115" y="2842448"/>
            <a:ext cx="0" cy="17961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72828C-6E73-4BF2-811D-B8AA8F756C60}"/>
              </a:ext>
            </a:extLst>
          </p:cNvPr>
          <p:cNvCxnSpPr/>
          <p:nvPr/>
        </p:nvCxnSpPr>
        <p:spPr>
          <a:xfrm flipV="1">
            <a:off x="4220170" y="4617987"/>
            <a:ext cx="2578359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D64875-D453-42E9-A2C0-BCDB8E4C762C}"/>
              </a:ext>
            </a:extLst>
          </p:cNvPr>
          <p:cNvCxnSpPr/>
          <p:nvPr/>
        </p:nvCxnSpPr>
        <p:spPr>
          <a:xfrm>
            <a:off x="4223087" y="4126379"/>
            <a:ext cx="2586133" cy="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1994269" y="1674840"/>
            <a:ext cx="3361457" cy="1664936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90E29AF3-553A-4540-B72C-2077C6F78522}"/>
              </a:ext>
            </a:extLst>
          </p:cNvPr>
          <p:cNvSpPr/>
          <p:nvPr/>
        </p:nvSpPr>
        <p:spPr>
          <a:xfrm>
            <a:off x="8708998" y="4448989"/>
            <a:ext cx="1055957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prstClr val="black"/>
                </a:solidFill>
                <a:latin typeface="Calibri" panose="020F0502020204030204"/>
                <a:cs typeface="Calibri"/>
              </a:rPr>
              <a:t>Google Earth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Display</a:t>
            </a:r>
          </a:p>
        </p:txBody>
      </p:sp>
      <p:cxnSp>
        <p:nvCxnSpPr>
          <p:cNvPr id="41" name="Connector: Elbow 31">
            <a:extLst>
              <a:ext uri="{FF2B5EF4-FFF2-40B4-BE49-F238E27FC236}">
                <a16:creationId xmlns:a16="http://schemas.microsoft.com/office/drawing/2014/main" id="{5148C622-1B4A-4FDB-87AA-9437D480996B}"/>
              </a:ext>
            </a:extLst>
          </p:cNvPr>
          <p:cNvCxnSpPr/>
          <p:nvPr/>
        </p:nvCxnSpPr>
        <p:spPr>
          <a:xfrm>
            <a:off x="8418363" y="4610048"/>
            <a:ext cx="294825" cy="20338"/>
          </a:xfrm>
          <a:prstGeom prst="bentConnector3">
            <a:avLst>
              <a:gd name="adj1" fmla="val -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4122587" y="4398466"/>
            <a:ext cx="5826144" cy="530700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397328" y="5903306"/>
            <a:ext cx="8883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GUI the Program and Improve Current Data</a:t>
            </a:r>
          </a:p>
          <a:p>
            <a:pPr algn="ctr"/>
            <a:r>
              <a:rPr lang="en-US" sz="2400"/>
              <a:t>Continuing Research and Development on AIS/TV-32</a:t>
            </a:r>
          </a:p>
        </p:txBody>
      </p:sp>
      <p:sp>
        <p:nvSpPr>
          <p:cNvPr id="42" name="Rounded Rectangle 2">
            <a:extLst>
              <a:ext uri="{FF2B5EF4-FFF2-40B4-BE49-F238E27FC236}">
                <a16:creationId xmlns:a16="http://schemas.microsoft.com/office/drawing/2014/main" id="{4CA3DB25-AFC1-45AC-A7C0-5A29D3D0791D}"/>
              </a:ext>
            </a:extLst>
          </p:cNvPr>
          <p:cNvSpPr/>
          <p:nvPr/>
        </p:nvSpPr>
        <p:spPr>
          <a:xfrm>
            <a:off x="6463526" y="3875221"/>
            <a:ext cx="1529232" cy="526216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0869354C-05FC-49A1-9D7B-4E04B944D28C}"/>
              </a:ext>
            </a:extLst>
          </p:cNvPr>
          <p:cNvSpPr/>
          <p:nvPr/>
        </p:nvSpPr>
        <p:spPr>
          <a:xfrm>
            <a:off x="8355681" y="4979692"/>
            <a:ext cx="638806" cy="474846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2">
            <a:extLst>
              <a:ext uri="{FF2B5EF4-FFF2-40B4-BE49-F238E27FC236}">
                <a16:creationId xmlns:a16="http://schemas.microsoft.com/office/drawing/2014/main" id="{ADF3C612-BAB8-49E9-883B-BF8B3C67D4D7}"/>
              </a:ext>
            </a:extLst>
          </p:cNvPr>
          <p:cNvSpPr/>
          <p:nvPr/>
        </p:nvSpPr>
        <p:spPr>
          <a:xfrm>
            <a:off x="10798353" y="3223735"/>
            <a:ext cx="1090036" cy="526216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5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C5EA4A-A304-45EF-86B6-6DC1B0753C53}"/>
              </a:ext>
            </a:extLst>
          </p:cNvPr>
          <p:cNvSpPr/>
          <p:nvPr/>
        </p:nvSpPr>
        <p:spPr>
          <a:xfrm>
            <a:off x="0" y="0"/>
            <a:ext cx="474955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AF52-453F-4420-AD46-38C54A83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Sprint 2 - GUI 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6E429F-46A1-4F85-B208-4666C65F5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5033" y="1690688"/>
            <a:ext cx="6007005" cy="3956793"/>
          </a:xfrm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17E8E0-A128-433A-82E7-17BEFA77D566}"/>
              </a:ext>
            </a:extLst>
          </p:cNvPr>
          <p:cNvSpPr txBox="1"/>
          <p:nvPr/>
        </p:nvSpPr>
        <p:spPr>
          <a:xfrm>
            <a:off x="709962" y="1890132"/>
            <a:ext cx="338439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GUI for LID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Compare files to the resources released by the IIP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Open Google Earth Pro if you have it installed with the KML file produced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Open the directory containing all produced files to access any previous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43769-7D06-48CA-8620-D64F8E0D9542}"/>
              </a:ext>
            </a:extLst>
          </p:cNvPr>
          <p:cNvSpPr txBox="1"/>
          <p:nvPr/>
        </p:nvSpPr>
        <p:spPr>
          <a:xfrm>
            <a:off x="555470" y="4783640"/>
            <a:ext cx="3310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Examples of output on next slide</a:t>
            </a:r>
          </a:p>
        </p:txBody>
      </p:sp>
    </p:spTree>
    <p:extLst>
      <p:ext uri="{BB962C8B-B14F-4D97-AF65-F5344CB8AC3E}">
        <p14:creationId xmlns:p14="http://schemas.microsoft.com/office/powerpoint/2010/main" val="596151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4236DC-9808-4E51-86FF-37D5548A4348}"/>
              </a:ext>
            </a:extLst>
          </p:cNvPr>
          <p:cNvSpPr/>
          <p:nvPr/>
        </p:nvSpPr>
        <p:spPr>
          <a:xfrm>
            <a:off x="0" y="0"/>
            <a:ext cx="474955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A4E65-F534-4CE6-B1D5-11FFB87B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Calibri Light"/>
              </a:rPr>
              <a:t>GUI Output</a:t>
            </a:r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8169C-C603-48B0-A66A-083E1AA4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961" t="55814" r="21658" b="21364"/>
          <a:stretch/>
        </p:blipFill>
        <p:spPr>
          <a:xfrm>
            <a:off x="9644570" y="428791"/>
            <a:ext cx="1678978" cy="993099"/>
          </a:xfr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BD7A93-704C-4463-B621-5632EAE42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7" r="339" b="13846"/>
          <a:stretch/>
        </p:blipFill>
        <p:spPr>
          <a:xfrm>
            <a:off x="9117107" y="4243029"/>
            <a:ext cx="2733904" cy="238616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7B72712-7E8C-43B7-8424-7602A3C46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6" b="-308"/>
          <a:stretch/>
        </p:blipFill>
        <p:spPr>
          <a:xfrm>
            <a:off x="8226173" y="1718112"/>
            <a:ext cx="2334775" cy="25462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0" name="Picture 10" descr="Text file generated from downloading the bulletin and parsing out any data tags.">
            <a:extLst>
              <a:ext uri="{FF2B5EF4-FFF2-40B4-BE49-F238E27FC236}">
                <a16:creationId xmlns:a16="http://schemas.microsoft.com/office/drawing/2014/main" id="{32552E19-395B-4177-A94B-FD79426DDB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" t="527" r="704"/>
          <a:stretch/>
        </p:blipFill>
        <p:spPr>
          <a:xfrm>
            <a:off x="5115568" y="1297603"/>
            <a:ext cx="2616366" cy="52635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B7BEDA-37A5-40AC-934A-B2695FEA1434}"/>
              </a:ext>
            </a:extLst>
          </p:cNvPr>
          <p:cNvCxnSpPr>
            <a:cxnSpLocks/>
          </p:cNvCxnSpPr>
          <p:nvPr/>
        </p:nvCxnSpPr>
        <p:spPr>
          <a:xfrm flipH="1">
            <a:off x="7769934" y="925340"/>
            <a:ext cx="2009521" cy="37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58E64F-B49B-4369-B891-08424236AFD9}"/>
              </a:ext>
            </a:extLst>
          </p:cNvPr>
          <p:cNvCxnSpPr>
            <a:cxnSpLocks/>
          </p:cNvCxnSpPr>
          <p:nvPr/>
        </p:nvCxnSpPr>
        <p:spPr>
          <a:xfrm flipH="1">
            <a:off x="9644571" y="1394010"/>
            <a:ext cx="367857" cy="47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0B8244-FAB6-43CA-B460-D19A20A071A3}"/>
              </a:ext>
            </a:extLst>
          </p:cNvPr>
          <p:cNvCxnSpPr>
            <a:cxnSpLocks/>
          </p:cNvCxnSpPr>
          <p:nvPr/>
        </p:nvCxnSpPr>
        <p:spPr>
          <a:xfrm>
            <a:off x="10839635" y="1111471"/>
            <a:ext cx="555136" cy="313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8219D2-284C-40E4-AFB6-23EEF6FEA01A}"/>
              </a:ext>
            </a:extLst>
          </p:cNvPr>
          <p:cNvSpPr txBox="1"/>
          <p:nvPr/>
        </p:nvSpPr>
        <p:spPr>
          <a:xfrm>
            <a:off x="581025" y="1779781"/>
            <a:ext cx="227856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In the "Today's Files" section you can easily open and view the text files generated by the program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Each coordinate set is headed by the line type as set by the bulletin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92DBCD-043C-4766-B8E1-D83B9D34CEBA}"/>
              </a:ext>
            </a:extLst>
          </p:cNvPr>
          <p:cNvCxnSpPr>
            <a:cxnSpLocks/>
          </p:cNvCxnSpPr>
          <p:nvPr/>
        </p:nvCxnSpPr>
        <p:spPr>
          <a:xfrm flipV="1">
            <a:off x="2976446" y="2084348"/>
            <a:ext cx="901389" cy="929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1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7CDE-6F26-42D1-9B10-358FC88E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Sprint 2 – GUI Output – Today's Resources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61B36C-04A9-4D86-9B5F-195AC5F7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16" t="56097" r="51611" b="26244"/>
          <a:stretch/>
        </p:blipFill>
        <p:spPr>
          <a:xfrm>
            <a:off x="6754026" y="1340638"/>
            <a:ext cx="3476627" cy="1619088"/>
          </a:xfrm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64DCB29-1EE7-423E-AA4D-C905C29E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04" y="3117597"/>
            <a:ext cx="2771078" cy="3596463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0407717-7F05-4633-A2CC-94DBF311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108" y="3114159"/>
            <a:ext cx="3616712" cy="35475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40DB8F-6960-482D-A14C-53303E662A24}"/>
              </a:ext>
            </a:extLst>
          </p:cNvPr>
          <p:cNvCxnSpPr/>
          <p:nvPr/>
        </p:nvCxnSpPr>
        <p:spPr>
          <a:xfrm flipH="1">
            <a:off x="7073590" y="2627971"/>
            <a:ext cx="395868" cy="43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EC114-F0D8-4774-8C77-DB9A2265BC59}"/>
              </a:ext>
            </a:extLst>
          </p:cNvPr>
          <p:cNvCxnSpPr>
            <a:cxnSpLocks/>
          </p:cNvCxnSpPr>
          <p:nvPr/>
        </p:nvCxnSpPr>
        <p:spPr>
          <a:xfrm>
            <a:off x="9463596" y="2627971"/>
            <a:ext cx="438454" cy="406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AC6145-AACB-48A5-9A03-2D9F1394B65E}"/>
              </a:ext>
            </a:extLst>
          </p:cNvPr>
          <p:cNvSpPr txBox="1"/>
          <p:nvPr/>
        </p:nvSpPr>
        <p:spPr>
          <a:xfrm>
            <a:off x="1023589" y="2426784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Open's a link to the NAIS website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Current Chart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Current Bulletin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Allows for comparison with the Google Earth File or generated text files</a:t>
            </a:r>
          </a:p>
        </p:txBody>
      </p:sp>
    </p:spTree>
    <p:extLst>
      <p:ext uri="{BB962C8B-B14F-4D97-AF65-F5344CB8AC3E}">
        <p14:creationId xmlns:p14="http://schemas.microsoft.com/office/powerpoint/2010/main" val="2868564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8F07A1-7EFF-4804-99E4-DCBE464C3095}"/>
              </a:ext>
            </a:extLst>
          </p:cNvPr>
          <p:cNvSpPr/>
          <p:nvPr/>
        </p:nvSpPr>
        <p:spPr>
          <a:xfrm>
            <a:off x="6248401" y="0"/>
            <a:ext cx="5943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4F960-9FCC-42F9-B800-C49999A6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Google Earth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CB0D59-895A-447D-965C-E8D0B982C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4" t="40673" r="53650" b="44300"/>
          <a:stretch/>
        </p:blipFill>
        <p:spPr>
          <a:xfrm>
            <a:off x="4630030" y="918556"/>
            <a:ext cx="1029895" cy="539691"/>
          </a:xfrm>
          <a:prstGeom prst="rect">
            <a:avLst/>
          </a:prstGeom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B43F9EA-C57D-47BB-82BB-96F37DC3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369126"/>
            <a:ext cx="5614639" cy="34341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79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4F76C-7C82-4B6F-99DD-FCFBFBBE9AED}"/>
              </a:ext>
            </a:extLst>
          </p:cNvPr>
          <p:cNvSpPr txBox="1"/>
          <p:nvPr/>
        </p:nvSpPr>
        <p:spPr>
          <a:xfrm>
            <a:off x="1053790" y="2150327"/>
            <a:ext cx="45552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Display of generated KML file in google earth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Each line is named by the type of its section in the bulletin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More data is shown than in the released chart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If Google Earth Pro is not installed the button does nothing (no errors produced)</a:t>
            </a:r>
          </a:p>
        </p:txBody>
      </p:sp>
      <p:pic>
        <p:nvPicPr>
          <p:cNvPr id="9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166C7A6-0DFC-4C77-BA8F-572AF58126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" r="-678" b="23499"/>
          <a:stretch/>
        </p:blipFill>
        <p:spPr>
          <a:xfrm>
            <a:off x="9055720" y="3987769"/>
            <a:ext cx="2715331" cy="2685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CBEF17-052B-4473-8B5E-84E14439C88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659925" y="1188401"/>
            <a:ext cx="5142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7E41D2-CAA2-4DAE-9CDD-C5FB94422CE7}"/>
              </a:ext>
            </a:extLst>
          </p:cNvPr>
          <p:cNvSpPr txBox="1"/>
          <p:nvPr/>
        </p:nvSpPr>
        <p:spPr>
          <a:xfrm>
            <a:off x="6740651" y="5007478"/>
            <a:ext cx="18325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Released Chart for the same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72277-39AD-47E7-AFAE-2B5DCB45A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673" b="12220"/>
          <a:stretch/>
        </p:blipFill>
        <p:spPr>
          <a:xfrm>
            <a:off x="1204726" y="4458651"/>
            <a:ext cx="3640016" cy="23782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9329B7-E507-4769-ACF9-BB4688F57F2E}"/>
              </a:ext>
            </a:extLst>
          </p:cNvPr>
          <p:cNvCxnSpPr>
            <a:cxnSpLocks/>
          </p:cNvCxnSpPr>
          <p:nvPr/>
        </p:nvCxnSpPr>
        <p:spPr>
          <a:xfrm flipH="1">
            <a:off x="4712677" y="1539631"/>
            <a:ext cx="2027975" cy="358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77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Owner – Mr. Cline</a:t>
            </a:r>
          </a:p>
          <a:p>
            <a:r>
              <a:rPr lang="en-US">
                <a:cs typeface="Calibri"/>
              </a:rPr>
              <a:t>Advisor – Dr. Mraz</a:t>
            </a:r>
          </a:p>
          <a:p>
            <a:r>
              <a:rPr lang="en-US">
                <a:cs typeface="Calibri"/>
              </a:rPr>
              <a:t>Subject Matter Expert – Dr. Kessler</a:t>
            </a:r>
          </a:p>
          <a:p>
            <a:r>
              <a:rPr lang="en-US">
                <a:cs typeface="Calibri"/>
              </a:rPr>
              <a:t>Subject Matter Expert – Mr. Gold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2/c Christopher </a:t>
            </a:r>
            <a:r>
              <a:rPr lang="en-US" err="1">
                <a:cs typeface="Calibri"/>
              </a:rPr>
              <a:t>Rosselot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2/c Luke Arsenault</a:t>
            </a:r>
          </a:p>
          <a:p>
            <a:r>
              <a:rPr lang="en-US">
                <a:cs typeface="Calibri"/>
              </a:rPr>
              <a:t>2/c Hayden Carter</a:t>
            </a:r>
          </a:p>
          <a:p>
            <a:r>
              <a:rPr lang="en-US">
                <a:cs typeface="Calibri"/>
              </a:rPr>
              <a:t>2/c Maylis Yepez</a:t>
            </a:r>
          </a:p>
          <a:p>
            <a:r>
              <a:rPr lang="en-US">
                <a:cs typeface="Calibri"/>
              </a:rPr>
              <a:t>2/c Thomas Hardy</a:t>
            </a:r>
          </a:p>
        </p:txBody>
      </p:sp>
    </p:spTree>
    <p:extLst>
      <p:ext uri="{BB962C8B-B14F-4D97-AF65-F5344CB8AC3E}">
        <p14:creationId xmlns:p14="http://schemas.microsoft.com/office/powerpoint/2010/main" val="758377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2584-3FA6-4902-AD42-DE2584C2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0" y="365125"/>
            <a:ext cx="10985830" cy="1325563"/>
          </a:xfrm>
        </p:spPr>
        <p:txBody>
          <a:bodyPr/>
          <a:lstStyle/>
          <a:p>
            <a:r>
              <a:rPr lang="en-US"/>
              <a:t>Sprint 2  - Bearing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C0B0-6A08-41E2-B103-D5A7A0A37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159" y="1420427"/>
            <a:ext cx="5567014" cy="4824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Haversine Formula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Will calculate the great circle distance between two points – the shortest distance of the earth's surface.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- requires the coordinates be converted from degrees to radians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- output will be kilometers unless otherwise specified</a:t>
            </a:r>
          </a:p>
        </p:txBody>
      </p:sp>
      <p:pic>
        <p:nvPicPr>
          <p:cNvPr id="14" name="Picture 14" descr="A picture containing knife&#10;&#10;Description generated with very high confidence">
            <a:extLst>
              <a:ext uri="{FF2B5EF4-FFF2-40B4-BE49-F238E27FC236}">
                <a16:creationId xmlns:a16="http://schemas.microsoft.com/office/drawing/2014/main" id="{771FB30D-6685-454D-BBF1-16C4E15E0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970" y="3743235"/>
            <a:ext cx="5360058" cy="109681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5AFCC0-818A-42F5-8A4F-B1BD239A8293}"/>
              </a:ext>
            </a:extLst>
          </p:cNvPr>
          <p:cNvSpPr txBox="1">
            <a:spLocks/>
          </p:cNvSpPr>
          <p:nvPr/>
        </p:nvSpPr>
        <p:spPr>
          <a:xfrm>
            <a:off x="6273144" y="1690688"/>
            <a:ext cx="5567014" cy="4533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Calibri"/>
              </a:rPr>
              <a:t>Forward Azimuth &amp; Destination Point</a:t>
            </a:r>
          </a:p>
          <a:p>
            <a:pPr marL="0" indent="0">
              <a:buNone/>
            </a:pPr>
            <a:r>
              <a:rPr lang="en-US" sz="1600">
                <a:cs typeface="Calibri"/>
              </a:rPr>
              <a:t>Forward Azimuth formula calculates the initial bearing of a straight line between two points on a great circle arc.</a:t>
            </a: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r>
              <a:rPr lang="en-US" sz="1600">
                <a:cs typeface="Calibri"/>
              </a:rPr>
              <a:t>The destination point formula will calculate the final set of coordinates upon traveling along a great circle arc.</a:t>
            </a: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>
              <a:cs typeface="Calibri"/>
            </a:endParaRPr>
          </a:p>
          <a:p>
            <a:pPr marL="0" indent="0">
              <a:buNone/>
            </a:pPr>
            <a:r>
              <a:rPr lang="en-US" sz="1600">
                <a:cs typeface="Calibri"/>
              </a:rPr>
              <a:t>The program will output an average of the bearings, if not initial considering the line segments are small enough in length to neglect the final bearing.</a:t>
            </a:r>
            <a:endParaRPr lang="en-US"/>
          </a:p>
        </p:txBody>
      </p:sp>
      <p:pic>
        <p:nvPicPr>
          <p:cNvPr id="18" name="Picture 18" descr="A picture containing knife, table&#10;&#10;Description generated with very high confidence">
            <a:extLst>
              <a:ext uri="{FF2B5EF4-FFF2-40B4-BE49-F238E27FC236}">
                <a16:creationId xmlns:a16="http://schemas.microsoft.com/office/drawing/2014/main" id="{625DAE36-EAF4-442A-A9EB-165DE5248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1300" y="2812571"/>
            <a:ext cx="5467888" cy="815914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34A304-A7F1-43EF-B9AA-66F79158B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4176" y="4265493"/>
            <a:ext cx="4718289" cy="9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4CF1DF-5716-407F-BB17-2DCAAE7E30A7}"/>
              </a:ext>
            </a:extLst>
          </p:cNvPr>
          <p:cNvSpPr/>
          <p:nvPr/>
        </p:nvSpPr>
        <p:spPr>
          <a:xfrm>
            <a:off x="0" y="0"/>
            <a:ext cx="5815012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76BB-F924-4304-93D1-7FA682D6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TV32 Type 8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02993-1DD5-43A3-B263-ECB82228C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43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cs typeface="Calibri"/>
              </a:rPr>
              <a:t>Create a Type 8 AIS message that will display a line on TV32</a:t>
            </a:r>
          </a:p>
          <a:p>
            <a:r>
              <a:rPr lang="en-US" sz="1800">
                <a:cs typeface="Calibri"/>
              </a:rPr>
              <a:t>Using Dr. Kessler's programs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!AIVDM,1,1,2,A,B3uM9w000H&gt;FuJ82PT5lKwn5oP06,0*2E,1572333720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!AIVDM,1,1,,A,8&gt;qc9wiKmPP0wP37Wwwp7fmGP2o6h0P00000NFP2QJ0aJ00;@000,0*5E,1563885887,1563885887,1572333720</a:t>
            </a:r>
            <a:endParaRPr lang="en-US" sz="1800">
              <a:cs typeface="Calibri" panose="020F0502020204030204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A08A66-617C-4BB2-9722-F5087382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71" y="288655"/>
            <a:ext cx="3266769" cy="505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7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5C99BC-762F-4ABC-B19A-950BC25D1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89" y="293439"/>
            <a:ext cx="2743200" cy="564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8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5A48F61D-2491-4A21-852F-27EE8784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8" b="1222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F3B1-4848-4F61-8C08-DD8B71AA69DC}"/>
              </a:ext>
            </a:extLst>
          </p:cNvPr>
          <p:cNvSpPr txBox="1"/>
          <p:nvPr/>
        </p:nvSpPr>
        <p:spPr>
          <a:xfrm>
            <a:off x="4724400" y="3200400"/>
            <a:ext cx="661070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cs typeface="Calibri"/>
              </a:rPr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181282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Elevator Pitch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22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L.I.D takes daily information transmitted from the NAIS (North American Ice Service), converts LAT/LONG position of iceberg risk boundaries into a usable format of contour lines which then will be sent out to mariners to be plotted on commercial navigation equipment. </a:t>
            </a:r>
          </a:p>
        </p:txBody>
      </p:sp>
    </p:spTree>
    <p:extLst>
      <p:ext uri="{BB962C8B-B14F-4D97-AF65-F5344CB8AC3E}">
        <p14:creationId xmlns:p14="http://schemas.microsoft.com/office/powerpoint/2010/main" val="249866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Product Vision Board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817860"/>
              </p:ext>
            </p:extLst>
          </p:nvPr>
        </p:nvGraphicFramePr>
        <p:xfrm>
          <a:off x="958970" y="1049248"/>
          <a:ext cx="10515600" cy="419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1724634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197546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160006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13578830"/>
                    </a:ext>
                  </a:extLst>
                </a:gridCol>
              </a:tblGrid>
              <a:tr h="1048903">
                <a:tc>
                  <a:txBody>
                    <a:bodyPr/>
                    <a:lstStyle/>
                    <a:p>
                      <a:r>
                        <a:rPr lang="en-US" sz="2000"/>
                        <a:t>Target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Needs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Product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4004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 sz="2000"/>
                        <a:t>Mr. Cline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Validation of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The code to run the software 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Continual development of software to support the missions of IIP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344590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 sz="2000"/>
                        <a:t>Public Mariners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Save time and feel safe when navigating by icebergs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Software compatible with AIS/Nav system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Keep local mariners safe, and substantial time saving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114343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 sz="2000"/>
                        <a:t>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Quick dissemination of information from 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Software that’s ready to publish new data daily 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Fewer errors with conversion of daily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945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86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Customer Persona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182615"/>
              </p:ext>
            </p:extLst>
          </p:nvPr>
        </p:nvGraphicFramePr>
        <p:xfrm>
          <a:off x="838200" y="1825625"/>
          <a:ext cx="10515600" cy="4195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0996490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5465432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74861133"/>
                    </a:ext>
                  </a:extLst>
                </a:gridCol>
              </a:tblGrid>
              <a:tr h="1048903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Profile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Persona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07685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/>
                        <a:t>ORCA at CG RnD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Demonstrate Practicality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Calvin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6709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/>
                        <a:t>Mariners traversing the North Atlantic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Have program to keep them 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Captain Hook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83221"/>
                  </a:ext>
                </a:extLst>
              </a:tr>
              <a:tr h="1048903">
                <a:tc>
                  <a:txBody>
                    <a:bodyPr/>
                    <a:lstStyle/>
                    <a:p>
                      <a:r>
                        <a:rPr lang="en-US"/>
                        <a:t>Organization of people disseminating information on icebergs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Have a software to invert text file into mappable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Big Brother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1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3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962"/>
            <a:ext cx="10515600" cy="721803"/>
          </a:xfrm>
        </p:spPr>
        <p:txBody>
          <a:bodyPr/>
          <a:lstStyle/>
          <a:p>
            <a:r>
              <a:rPr lang="en-US"/>
              <a:t>Impact Mapping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656256"/>
              </p:ext>
            </p:extLst>
          </p:nvPr>
        </p:nvGraphicFramePr>
        <p:xfrm>
          <a:off x="496078" y="884760"/>
          <a:ext cx="11055487" cy="561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045">
                  <a:extLst>
                    <a:ext uri="{9D8B030D-6E8A-4147-A177-3AD203B41FA5}">
                      <a16:colId xmlns:a16="http://schemas.microsoft.com/office/drawing/2014/main" val="1373798045"/>
                    </a:ext>
                  </a:extLst>
                </a:gridCol>
                <a:gridCol w="2518781">
                  <a:extLst>
                    <a:ext uri="{9D8B030D-6E8A-4147-A177-3AD203B41FA5}">
                      <a16:colId xmlns:a16="http://schemas.microsoft.com/office/drawing/2014/main" val="2937623551"/>
                    </a:ext>
                  </a:extLst>
                </a:gridCol>
                <a:gridCol w="2857307">
                  <a:extLst>
                    <a:ext uri="{9D8B030D-6E8A-4147-A177-3AD203B41FA5}">
                      <a16:colId xmlns:a16="http://schemas.microsoft.com/office/drawing/2014/main" val="3863745329"/>
                    </a:ext>
                  </a:extLst>
                </a:gridCol>
                <a:gridCol w="2991354">
                  <a:extLst>
                    <a:ext uri="{9D8B030D-6E8A-4147-A177-3AD203B41FA5}">
                      <a16:colId xmlns:a16="http://schemas.microsoft.com/office/drawing/2014/main" val="1562519768"/>
                    </a:ext>
                  </a:extLst>
                </a:gridCol>
              </a:tblGrid>
              <a:tr h="515212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Deliverable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799570"/>
                  </a:ext>
                </a:extLst>
              </a:tr>
              <a:tr h="629703">
                <a:tc rowSpan="10">
                  <a:txBody>
                    <a:bodyPr/>
                    <a:lstStyle/>
                    <a:p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Intaking daily risk contours, converting to AIS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Big Brother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/>
                        <a:t>Progress in an ongoing project and success in the subproject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Working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6504"/>
                  </a:ext>
                </a:extLst>
              </a:tr>
              <a:tr h="591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Calvin</a:t>
                      </a:r>
                    </a:p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Software with mappable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088455"/>
                  </a:ext>
                </a:extLst>
              </a:tr>
              <a:tr h="267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Captain Hook 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Automated delivery of information, allowing better situational awareness of iceberg risk area</a:t>
                      </a:r>
                      <a:endParaRPr lang="en-US" sz="14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Display on true navigation systems domestic and international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52366"/>
                  </a:ext>
                </a:extLst>
              </a:tr>
              <a:tr h="267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Capitaine Hook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857071"/>
                  </a:ext>
                </a:extLst>
              </a:tr>
              <a:tr h="4865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CAPT Vann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Display on Portable Device (Laptop)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021105"/>
                  </a:ext>
                </a:extLst>
              </a:tr>
              <a:tr h="505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Iceberg Chasers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Display on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688511"/>
                  </a:ext>
                </a:extLst>
              </a:tr>
              <a:tr h="5915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Risk Takers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Informed decisions made for risk taking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Density of icebergs within a specific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02487"/>
                  </a:ext>
                </a:extLst>
              </a:tr>
              <a:tr h="505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Casual File Uploaders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Ability to use data in commercial systems (google earth)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File Conversion to </a:t>
                      </a:r>
                      <a:r>
                        <a:rPr lang="en-US" sz="1400" err="1"/>
                        <a:t>kml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11278"/>
                  </a:ext>
                </a:extLst>
              </a:tr>
              <a:tr h="477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Climate Change Enthusiasts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4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Access to information to bolster research/arguments</a:t>
                      </a:r>
                      <a:endParaRPr lang="en-US" sz="140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Historical data, trends, moving graph, access from internet, display on navigation systems and portable devices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30197"/>
                  </a:ext>
                </a:extLst>
              </a:tr>
              <a:tr h="69007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Polar Research Fleet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3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96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7455-28DD-4FF4-9843-023666B6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47" y="517525"/>
            <a:ext cx="10515600" cy="814575"/>
          </a:xfrm>
        </p:spPr>
        <p:txBody>
          <a:bodyPr/>
          <a:lstStyle/>
          <a:p>
            <a:r>
              <a:rPr lang="en-US">
                <a:cs typeface="Calibri Light"/>
              </a:rPr>
              <a:t>Activity Diagram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1ADC9C-62B2-4429-A2DE-51C5CC34F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959649"/>
              </p:ext>
            </p:extLst>
          </p:nvPr>
        </p:nvGraphicFramePr>
        <p:xfrm>
          <a:off x="833717" y="1685364"/>
          <a:ext cx="11245742" cy="509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64">
                  <a:extLst>
                    <a:ext uri="{9D8B030D-6E8A-4147-A177-3AD203B41FA5}">
                      <a16:colId xmlns:a16="http://schemas.microsoft.com/office/drawing/2014/main" val="1432582493"/>
                    </a:ext>
                  </a:extLst>
                </a:gridCol>
                <a:gridCol w="9865178">
                  <a:extLst>
                    <a:ext uri="{9D8B030D-6E8A-4147-A177-3AD203B41FA5}">
                      <a16:colId xmlns:a16="http://schemas.microsoft.com/office/drawing/2014/main" val="2231301284"/>
                    </a:ext>
                  </a:extLst>
                </a:gridCol>
              </a:tblGrid>
              <a:tr h="376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82776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791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6230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68197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r>
                        <a:rPr lang="en-US"/>
                        <a:t>CAPT Hook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00415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Capitaine Hook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2791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/>
                        <a:t>Calvin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219070"/>
                  </a:ext>
                </a:extLst>
              </a:tr>
              <a:tr h="6364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35382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16168E-62DA-4F43-A30A-202468E27B3E}"/>
              </a:ext>
            </a:extLst>
          </p:cNvPr>
          <p:cNvSpPr/>
          <p:nvPr/>
        </p:nvSpPr>
        <p:spPr>
          <a:xfrm>
            <a:off x="2321573" y="27570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Lat/Long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90FD1A-44A4-42CD-A35A-4EF4B72019FD}"/>
              </a:ext>
            </a:extLst>
          </p:cNvPr>
          <p:cNvSpPr/>
          <p:nvPr/>
        </p:nvSpPr>
        <p:spPr>
          <a:xfrm>
            <a:off x="3493022" y="3478934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Parser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2E1702-AB8E-47CF-BF5C-77711B55711B}"/>
              </a:ext>
            </a:extLst>
          </p:cNvPr>
          <p:cNvSpPr/>
          <p:nvPr/>
        </p:nvSpPr>
        <p:spPr>
          <a:xfrm>
            <a:off x="7000143" y="5300509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KML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133C55-E542-4437-9E89-DA9714FE52AD}"/>
              </a:ext>
            </a:extLst>
          </p:cNvPr>
          <p:cNvSpPr/>
          <p:nvPr/>
        </p:nvSpPr>
        <p:spPr>
          <a:xfrm>
            <a:off x="7007645" y="4835165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Validate </a:t>
            </a:r>
          </a:p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Lat/Long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592CB6-D404-4E20-B8AB-000EBCDA8DE6}"/>
              </a:ext>
            </a:extLst>
          </p:cNvPr>
          <p:cNvSpPr/>
          <p:nvPr/>
        </p:nvSpPr>
        <p:spPr>
          <a:xfrm>
            <a:off x="8960577" y="2157005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Broadcast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4C22B2-18AC-4378-90A4-4836A04D3611}"/>
              </a:ext>
            </a:extLst>
          </p:cNvPr>
          <p:cNvSpPr/>
          <p:nvPr/>
        </p:nvSpPr>
        <p:spPr>
          <a:xfrm>
            <a:off x="10139802" y="4172144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cs typeface="Calibri"/>
              </a:rPr>
              <a:t>Receive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82618-D1A8-49FD-85C1-1DFEC630EB7D}"/>
              </a:ext>
            </a:extLst>
          </p:cNvPr>
          <p:cNvSpPr/>
          <p:nvPr/>
        </p:nvSpPr>
        <p:spPr>
          <a:xfrm>
            <a:off x="4645536" y="3487899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Bearing/</a:t>
            </a:r>
          </a:p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Distance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4A7490-CDCE-48A5-A35A-C94C527BC825}"/>
              </a:ext>
            </a:extLst>
          </p:cNvPr>
          <p:cNvSpPr/>
          <p:nvPr/>
        </p:nvSpPr>
        <p:spPr>
          <a:xfrm>
            <a:off x="6931444" y="35190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cs typeface="Calibri"/>
              </a:rPr>
              <a:t>Encap. Payload to AIS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11419C-220D-4AED-99FB-77596C631C1F}"/>
              </a:ext>
            </a:extLst>
          </p:cNvPr>
          <p:cNvSpPr/>
          <p:nvPr/>
        </p:nvSpPr>
        <p:spPr>
          <a:xfrm>
            <a:off x="5826132" y="3463383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cs typeface="Calibri"/>
              </a:rPr>
              <a:t>AIS msg payload format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84DFE6-1436-4599-AE4D-5663C37CB088}"/>
              </a:ext>
            </a:extLst>
          </p:cNvPr>
          <p:cNvSpPr/>
          <p:nvPr/>
        </p:nvSpPr>
        <p:spPr>
          <a:xfrm>
            <a:off x="11166446" y="4172144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TV-32 Display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29AF3-553A-4540-B72C-2077C6F78522}"/>
              </a:ext>
            </a:extLst>
          </p:cNvPr>
          <p:cNvSpPr/>
          <p:nvPr/>
        </p:nvSpPr>
        <p:spPr>
          <a:xfrm>
            <a:off x="9116271" y="4757593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TV-32 Display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341320-9E54-4118-840F-3367D246DF92}"/>
              </a:ext>
            </a:extLst>
          </p:cNvPr>
          <p:cNvSpPr/>
          <p:nvPr/>
        </p:nvSpPr>
        <p:spPr>
          <a:xfrm>
            <a:off x="8890781" y="5933433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cs typeface="Calibri"/>
              </a:rPr>
              <a:t>Time Series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14EC2FB-F804-41F3-A2C3-24DD517FDF35}"/>
              </a:ext>
            </a:extLst>
          </p:cNvPr>
          <p:cNvCxnSpPr/>
          <p:nvPr/>
        </p:nvCxnSpPr>
        <p:spPr>
          <a:xfrm>
            <a:off x="3159384" y="3081629"/>
            <a:ext cx="331237" cy="634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C6D2E5-F7EE-49D9-BC9E-3F092A2FB100}"/>
              </a:ext>
            </a:extLst>
          </p:cNvPr>
          <p:cNvCxnSpPr/>
          <p:nvPr/>
        </p:nvCxnSpPr>
        <p:spPr>
          <a:xfrm flipV="1">
            <a:off x="7773178" y="2412741"/>
            <a:ext cx="1194317" cy="1356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ABE7B84-E5CE-403F-9D18-45AACFBAC3EE}"/>
              </a:ext>
            </a:extLst>
          </p:cNvPr>
          <p:cNvCxnSpPr/>
          <p:nvPr/>
        </p:nvCxnSpPr>
        <p:spPr>
          <a:xfrm>
            <a:off x="7993808" y="3771706"/>
            <a:ext cx="1124338" cy="1163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9F37E1-3FAA-4868-AA25-B99FFDB9725B}"/>
              </a:ext>
            </a:extLst>
          </p:cNvPr>
          <p:cNvCxnSpPr>
            <a:cxnSpLocks/>
          </p:cNvCxnSpPr>
          <p:nvPr/>
        </p:nvCxnSpPr>
        <p:spPr>
          <a:xfrm>
            <a:off x="4334458" y="3735743"/>
            <a:ext cx="300137" cy="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985BAF-84C0-4178-83DD-EDF89A6C4026}"/>
              </a:ext>
            </a:extLst>
          </p:cNvPr>
          <p:cNvCxnSpPr>
            <a:cxnSpLocks/>
          </p:cNvCxnSpPr>
          <p:nvPr/>
        </p:nvCxnSpPr>
        <p:spPr>
          <a:xfrm>
            <a:off x="5485234" y="3735743"/>
            <a:ext cx="339014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89EC8A-8B72-483F-9A35-DFAF55039B34}"/>
              </a:ext>
            </a:extLst>
          </p:cNvPr>
          <p:cNvCxnSpPr>
            <a:cxnSpLocks/>
          </p:cNvCxnSpPr>
          <p:nvPr/>
        </p:nvCxnSpPr>
        <p:spPr>
          <a:xfrm>
            <a:off x="6659336" y="3735743"/>
            <a:ext cx="276810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6E99DD-4C0F-4F75-A626-EA2B27E3B761}"/>
              </a:ext>
            </a:extLst>
          </p:cNvPr>
          <p:cNvCxnSpPr/>
          <p:nvPr/>
        </p:nvCxnSpPr>
        <p:spPr>
          <a:xfrm>
            <a:off x="9798698" y="2365310"/>
            <a:ext cx="331237" cy="204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845149-CAB7-4317-BA0B-ECA1732955D8}"/>
              </a:ext>
            </a:extLst>
          </p:cNvPr>
          <p:cNvCxnSpPr>
            <a:cxnSpLocks/>
          </p:cNvCxnSpPr>
          <p:nvPr/>
        </p:nvCxnSpPr>
        <p:spPr>
          <a:xfrm flipV="1">
            <a:off x="10982519" y="4385776"/>
            <a:ext cx="175727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B992C0-BEFC-4EA3-8706-0066965FF607}"/>
              </a:ext>
            </a:extLst>
          </p:cNvPr>
          <p:cNvSpPr txBox="1"/>
          <p:nvPr/>
        </p:nvSpPr>
        <p:spPr>
          <a:xfrm>
            <a:off x="7954153" y="4898377"/>
            <a:ext cx="5971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Compare Bulletin</a:t>
            </a:r>
            <a:endParaRPr lang="en-US" sz="80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A4BA0-8C8D-4D28-9588-01E6FF0118F8}"/>
              </a:ext>
            </a:extLst>
          </p:cNvPr>
          <p:cNvSpPr txBox="1"/>
          <p:nvPr/>
        </p:nvSpPr>
        <p:spPr>
          <a:xfrm>
            <a:off x="7938601" y="5396010"/>
            <a:ext cx="59715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cs typeface="Calibri"/>
              </a:rPr>
              <a:t>Google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148C622-1B4A-4FDB-87AA-9437D480996B}"/>
              </a:ext>
            </a:extLst>
          </p:cNvPr>
          <p:cNvCxnSpPr/>
          <p:nvPr/>
        </p:nvCxnSpPr>
        <p:spPr>
          <a:xfrm>
            <a:off x="8334958" y="5512448"/>
            <a:ext cx="548952" cy="62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EE081D-30AB-4CCB-BE9C-A4B6A502C434}"/>
              </a:ext>
            </a:extLst>
          </p:cNvPr>
          <p:cNvCxnSpPr>
            <a:cxnSpLocks/>
          </p:cNvCxnSpPr>
          <p:nvPr/>
        </p:nvCxnSpPr>
        <p:spPr>
          <a:xfrm flipV="1">
            <a:off x="7841213" y="5505449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D5824E-F2DE-4483-9A5F-E7BC49359195}"/>
              </a:ext>
            </a:extLst>
          </p:cNvPr>
          <p:cNvCxnSpPr>
            <a:cxnSpLocks/>
          </p:cNvCxnSpPr>
          <p:nvPr/>
        </p:nvCxnSpPr>
        <p:spPr>
          <a:xfrm flipV="1">
            <a:off x="7848988" y="5070020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4935B8-0F30-40AE-8B54-1B386D95505B}"/>
              </a:ext>
            </a:extLst>
          </p:cNvPr>
          <p:cNvSpPr txBox="1"/>
          <p:nvPr/>
        </p:nvSpPr>
        <p:spPr>
          <a:xfrm>
            <a:off x="2176949" y="3179989"/>
            <a:ext cx="110256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cs typeface="Calibri"/>
              </a:rPr>
              <a:t>Daily Iceberg Bulletin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4F80CA-EE8E-43C4-AC7C-6718F125E3CB}"/>
              </a:ext>
            </a:extLst>
          </p:cNvPr>
          <p:cNvSpPr txBox="1"/>
          <p:nvPr/>
        </p:nvSpPr>
        <p:spPr>
          <a:xfrm>
            <a:off x="3514337" y="3872009"/>
            <a:ext cx="79932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cs typeface="Calibri"/>
              </a:rPr>
              <a:t>Structure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DAA69-C03B-408B-8E70-B0A452DBA0C7}"/>
              </a:ext>
            </a:extLst>
          </p:cNvPr>
          <p:cNvSpPr txBox="1"/>
          <p:nvPr/>
        </p:nvSpPr>
        <p:spPr>
          <a:xfrm>
            <a:off x="4867275" y="3872009"/>
            <a:ext cx="52717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cs typeface="Calibri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75B0-0871-43D9-88BD-A77FADA40B32}"/>
              </a:ext>
            </a:extLst>
          </p:cNvPr>
          <p:cNvSpPr txBox="1"/>
          <p:nvPr/>
        </p:nvSpPr>
        <p:spPr>
          <a:xfrm>
            <a:off x="5714806" y="3833131"/>
            <a:ext cx="939280" cy="214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cs typeface="Calibri"/>
              </a:rPr>
              <a:t>Bearing/Dist.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B9504-0929-4BFE-8CA3-027AF23F36E9}"/>
              </a:ext>
            </a:extLst>
          </p:cNvPr>
          <p:cNvCxnSpPr/>
          <p:nvPr/>
        </p:nvCxnSpPr>
        <p:spPr>
          <a:xfrm>
            <a:off x="4413186" y="3744491"/>
            <a:ext cx="0" cy="17961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72828C-6E73-4BF2-811D-B8AA8F756C60}"/>
              </a:ext>
            </a:extLst>
          </p:cNvPr>
          <p:cNvCxnSpPr/>
          <p:nvPr/>
        </p:nvCxnSpPr>
        <p:spPr>
          <a:xfrm flipV="1">
            <a:off x="4411241" y="5520030"/>
            <a:ext cx="2578359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D64875-D453-42E9-A2C0-BCDB8E4C762C}"/>
              </a:ext>
            </a:extLst>
          </p:cNvPr>
          <p:cNvCxnSpPr/>
          <p:nvPr/>
        </p:nvCxnSpPr>
        <p:spPr>
          <a:xfrm>
            <a:off x="4414158" y="5028422"/>
            <a:ext cx="2586133" cy="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69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nature&#10;&#10;Description generated with very high confidence">
            <a:extLst>
              <a:ext uri="{FF2B5EF4-FFF2-40B4-BE49-F238E27FC236}">
                <a16:creationId xmlns:a16="http://schemas.microsoft.com/office/drawing/2014/main" id="{5A48F61D-2491-4A21-852F-27EE8784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38" b="1222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F3B1-4848-4F61-8C08-DD8B71AA69DC}"/>
              </a:ext>
            </a:extLst>
          </p:cNvPr>
          <p:cNvSpPr txBox="1"/>
          <p:nvPr/>
        </p:nvSpPr>
        <p:spPr>
          <a:xfrm>
            <a:off x="4724400" y="3200400"/>
            <a:ext cx="661070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cs typeface="Calibri"/>
              </a:rPr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427205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7455-28DD-4FF4-9843-023666B6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70" y="64076"/>
            <a:ext cx="10515600" cy="814575"/>
          </a:xfrm>
        </p:spPr>
        <p:txBody>
          <a:bodyPr/>
          <a:lstStyle/>
          <a:p>
            <a:r>
              <a:rPr lang="en-US">
                <a:cs typeface="Calibri Light"/>
              </a:rPr>
              <a:t>Activity Diagram – Sprint 1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1ADC9C-62B2-4429-A2DE-51C5CC34F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752199"/>
              </p:ext>
            </p:extLst>
          </p:nvPr>
        </p:nvGraphicFramePr>
        <p:xfrm>
          <a:off x="642646" y="783321"/>
          <a:ext cx="11245742" cy="5098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64">
                  <a:extLst>
                    <a:ext uri="{9D8B030D-6E8A-4147-A177-3AD203B41FA5}">
                      <a16:colId xmlns:a16="http://schemas.microsoft.com/office/drawing/2014/main" val="1432582493"/>
                    </a:ext>
                  </a:extLst>
                </a:gridCol>
                <a:gridCol w="9865178">
                  <a:extLst>
                    <a:ext uri="{9D8B030D-6E8A-4147-A177-3AD203B41FA5}">
                      <a16:colId xmlns:a16="http://schemas.microsoft.com/office/drawing/2014/main" val="2231301284"/>
                    </a:ext>
                  </a:extLst>
                </a:gridCol>
              </a:tblGrid>
              <a:tr h="3765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582776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791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62302"/>
                  </a:ext>
                </a:extLst>
              </a:tr>
              <a:tr h="671071">
                <a:tc>
                  <a:txBody>
                    <a:bodyPr/>
                    <a:lstStyle/>
                    <a:p>
                      <a:r>
                        <a:rPr lang="en-US"/>
                        <a:t>LID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968197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r>
                        <a:rPr lang="en-US"/>
                        <a:t>CAPT Hook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00415"/>
                  </a:ext>
                </a:extLst>
              </a:tr>
              <a:tr h="3354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Capitaine Hook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2791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r>
                        <a:rPr lang="en-US"/>
                        <a:t>Calvin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219070"/>
                  </a:ext>
                </a:extLst>
              </a:tr>
              <a:tr h="6364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35382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16168E-62DA-4F43-A30A-202468E27B3E}"/>
              </a:ext>
            </a:extLst>
          </p:cNvPr>
          <p:cNvSpPr/>
          <p:nvPr/>
        </p:nvSpPr>
        <p:spPr>
          <a:xfrm>
            <a:off x="2130502" y="1854958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Lat/Long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90FD1A-44A4-42CD-A35A-4EF4B72019FD}"/>
              </a:ext>
            </a:extLst>
          </p:cNvPr>
          <p:cNvSpPr/>
          <p:nvPr/>
        </p:nvSpPr>
        <p:spPr>
          <a:xfrm>
            <a:off x="3301951" y="257689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Parser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2E1702-AB8E-47CF-BF5C-77711B55711B}"/>
              </a:ext>
            </a:extLst>
          </p:cNvPr>
          <p:cNvSpPr/>
          <p:nvPr/>
        </p:nvSpPr>
        <p:spPr>
          <a:xfrm>
            <a:off x="6809072" y="4398466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KML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133C55-E542-4437-9E89-DA9714FE52AD}"/>
              </a:ext>
            </a:extLst>
          </p:cNvPr>
          <p:cNvSpPr/>
          <p:nvPr/>
        </p:nvSpPr>
        <p:spPr>
          <a:xfrm>
            <a:off x="6816574" y="3933122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Validate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Lat/Long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592CB6-D404-4E20-B8AB-000EBCDA8DE6}"/>
              </a:ext>
            </a:extLst>
          </p:cNvPr>
          <p:cNvSpPr/>
          <p:nvPr/>
        </p:nvSpPr>
        <p:spPr>
          <a:xfrm>
            <a:off x="8769506" y="1254962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Broadcast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4C22B2-18AC-4378-90A4-4836A04D3611}"/>
              </a:ext>
            </a:extLst>
          </p:cNvPr>
          <p:cNvSpPr/>
          <p:nvPr/>
        </p:nvSpPr>
        <p:spPr>
          <a:xfrm>
            <a:off x="9948731" y="32701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Receive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682618-D1A8-49FD-85C1-1DFEC630EB7D}"/>
              </a:ext>
            </a:extLst>
          </p:cNvPr>
          <p:cNvSpPr/>
          <p:nvPr/>
        </p:nvSpPr>
        <p:spPr>
          <a:xfrm>
            <a:off x="4454465" y="2585856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Bearing/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Distance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4A7490-CDCE-48A5-A35A-C94C527BC825}"/>
              </a:ext>
            </a:extLst>
          </p:cNvPr>
          <p:cNvSpPr/>
          <p:nvPr/>
        </p:nvSpPr>
        <p:spPr>
          <a:xfrm>
            <a:off x="6740373" y="2616958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Encap. Payload to AIS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11419C-220D-4AED-99FB-77596C631C1F}"/>
              </a:ext>
            </a:extLst>
          </p:cNvPr>
          <p:cNvSpPr/>
          <p:nvPr/>
        </p:nvSpPr>
        <p:spPr>
          <a:xfrm>
            <a:off x="5635061" y="256134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AIS msg payload format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84DFE6-1436-4599-AE4D-5663C37CB088}"/>
              </a:ext>
            </a:extLst>
          </p:cNvPr>
          <p:cNvSpPr/>
          <p:nvPr/>
        </p:nvSpPr>
        <p:spPr>
          <a:xfrm>
            <a:off x="10975375" y="3270101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TV-32 Display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E29AF3-553A-4540-B72C-2077C6F78522}"/>
              </a:ext>
            </a:extLst>
          </p:cNvPr>
          <p:cNvSpPr/>
          <p:nvPr/>
        </p:nvSpPr>
        <p:spPr>
          <a:xfrm>
            <a:off x="8925200" y="385555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TV-32 Display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341320-9E54-4118-840F-3367D246DF92}"/>
              </a:ext>
            </a:extLst>
          </p:cNvPr>
          <p:cNvSpPr/>
          <p:nvPr/>
        </p:nvSpPr>
        <p:spPr>
          <a:xfrm>
            <a:off x="8699710" y="5031390"/>
            <a:ext cx="839755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Time Series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14EC2FB-F804-41F3-A2C3-24DD517FDF35}"/>
              </a:ext>
            </a:extLst>
          </p:cNvPr>
          <p:cNvCxnSpPr/>
          <p:nvPr/>
        </p:nvCxnSpPr>
        <p:spPr>
          <a:xfrm>
            <a:off x="2968313" y="2179586"/>
            <a:ext cx="331237" cy="634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C6D2E5-F7EE-49D9-BC9E-3F092A2FB100}"/>
              </a:ext>
            </a:extLst>
          </p:cNvPr>
          <p:cNvCxnSpPr/>
          <p:nvPr/>
        </p:nvCxnSpPr>
        <p:spPr>
          <a:xfrm flipV="1">
            <a:off x="7582107" y="1510698"/>
            <a:ext cx="1194317" cy="13560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ABE7B84-E5CE-403F-9D18-45AACFBAC3EE}"/>
              </a:ext>
            </a:extLst>
          </p:cNvPr>
          <p:cNvCxnSpPr/>
          <p:nvPr/>
        </p:nvCxnSpPr>
        <p:spPr>
          <a:xfrm>
            <a:off x="7802737" y="2869663"/>
            <a:ext cx="1124338" cy="1163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9F37E1-3FAA-4868-AA25-B99FFDB9725B}"/>
              </a:ext>
            </a:extLst>
          </p:cNvPr>
          <p:cNvCxnSpPr>
            <a:cxnSpLocks/>
          </p:cNvCxnSpPr>
          <p:nvPr/>
        </p:nvCxnSpPr>
        <p:spPr>
          <a:xfrm>
            <a:off x="4143387" y="2833700"/>
            <a:ext cx="300137" cy="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985BAF-84C0-4178-83DD-EDF89A6C4026}"/>
              </a:ext>
            </a:extLst>
          </p:cNvPr>
          <p:cNvCxnSpPr>
            <a:cxnSpLocks/>
          </p:cNvCxnSpPr>
          <p:nvPr/>
        </p:nvCxnSpPr>
        <p:spPr>
          <a:xfrm>
            <a:off x="5294163" y="2833700"/>
            <a:ext cx="339014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89EC8A-8B72-483F-9A35-DFAF55039B34}"/>
              </a:ext>
            </a:extLst>
          </p:cNvPr>
          <p:cNvCxnSpPr>
            <a:cxnSpLocks/>
          </p:cNvCxnSpPr>
          <p:nvPr/>
        </p:nvCxnSpPr>
        <p:spPr>
          <a:xfrm>
            <a:off x="6468265" y="2833700"/>
            <a:ext cx="276810" cy="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6E99DD-4C0F-4F75-A626-EA2B27E3B761}"/>
              </a:ext>
            </a:extLst>
          </p:cNvPr>
          <p:cNvCxnSpPr/>
          <p:nvPr/>
        </p:nvCxnSpPr>
        <p:spPr>
          <a:xfrm>
            <a:off x="9607627" y="1463267"/>
            <a:ext cx="331237" cy="20418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845149-CAB7-4317-BA0B-ECA1732955D8}"/>
              </a:ext>
            </a:extLst>
          </p:cNvPr>
          <p:cNvCxnSpPr>
            <a:cxnSpLocks/>
          </p:cNvCxnSpPr>
          <p:nvPr/>
        </p:nvCxnSpPr>
        <p:spPr>
          <a:xfrm flipV="1">
            <a:off x="10791448" y="3483733"/>
            <a:ext cx="175727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B992C0-BEFC-4EA3-8706-0066965FF607}"/>
              </a:ext>
            </a:extLst>
          </p:cNvPr>
          <p:cNvSpPr txBox="1"/>
          <p:nvPr/>
        </p:nvSpPr>
        <p:spPr>
          <a:xfrm>
            <a:off x="7763082" y="3996334"/>
            <a:ext cx="5971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Bulletin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A4BA0-8C8D-4D28-9588-01E6FF0118F8}"/>
              </a:ext>
            </a:extLst>
          </p:cNvPr>
          <p:cNvSpPr txBox="1"/>
          <p:nvPr/>
        </p:nvSpPr>
        <p:spPr>
          <a:xfrm>
            <a:off x="7747530" y="4493967"/>
            <a:ext cx="59715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Google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148C622-1B4A-4FDB-87AA-9437D480996B}"/>
              </a:ext>
            </a:extLst>
          </p:cNvPr>
          <p:cNvCxnSpPr/>
          <p:nvPr/>
        </p:nvCxnSpPr>
        <p:spPr>
          <a:xfrm>
            <a:off x="8143887" y="4610405"/>
            <a:ext cx="548952" cy="626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EE081D-30AB-4CCB-BE9C-A4B6A502C434}"/>
              </a:ext>
            </a:extLst>
          </p:cNvPr>
          <p:cNvCxnSpPr>
            <a:cxnSpLocks/>
          </p:cNvCxnSpPr>
          <p:nvPr/>
        </p:nvCxnSpPr>
        <p:spPr>
          <a:xfrm flipV="1">
            <a:off x="7650142" y="4603406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D5824E-F2DE-4483-9A5F-E7BC49359195}"/>
              </a:ext>
            </a:extLst>
          </p:cNvPr>
          <p:cNvCxnSpPr>
            <a:cxnSpLocks/>
          </p:cNvCxnSpPr>
          <p:nvPr/>
        </p:nvCxnSpPr>
        <p:spPr>
          <a:xfrm flipV="1">
            <a:off x="7657917" y="4167977"/>
            <a:ext cx="175727" cy="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24935B8-0F30-40AE-8B54-1B386D95505B}"/>
              </a:ext>
            </a:extLst>
          </p:cNvPr>
          <p:cNvSpPr txBox="1"/>
          <p:nvPr/>
        </p:nvSpPr>
        <p:spPr>
          <a:xfrm>
            <a:off x="1985878" y="2277946"/>
            <a:ext cx="110256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Daily Iceberg Bulletin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4F80CA-EE8E-43C4-AC7C-6718F125E3CB}"/>
              </a:ext>
            </a:extLst>
          </p:cNvPr>
          <p:cNvSpPr txBox="1"/>
          <p:nvPr/>
        </p:nvSpPr>
        <p:spPr>
          <a:xfrm>
            <a:off x="3323266" y="2969966"/>
            <a:ext cx="79932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Structure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7DAA69-C03B-408B-8E70-B0A452DBA0C7}"/>
              </a:ext>
            </a:extLst>
          </p:cNvPr>
          <p:cNvSpPr txBox="1"/>
          <p:nvPr/>
        </p:nvSpPr>
        <p:spPr>
          <a:xfrm>
            <a:off x="4676204" y="2969966"/>
            <a:ext cx="52717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7D75B0-0871-43D9-88BD-A77FADA40B32}"/>
              </a:ext>
            </a:extLst>
          </p:cNvPr>
          <p:cNvSpPr txBox="1"/>
          <p:nvPr/>
        </p:nvSpPr>
        <p:spPr>
          <a:xfrm>
            <a:off x="5523735" y="2931088"/>
            <a:ext cx="939280" cy="214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Bearing/Dist.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B9504-0929-4BFE-8CA3-027AF23F36E9}"/>
              </a:ext>
            </a:extLst>
          </p:cNvPr>
          <p:cNvCxnSpPr/>
          <p:nvPr/>
        </p:nvCxnSpPr>
        <p:spPr>
          <a:xfrm>
            <a:off x="4222115" y="2842448"/>
            <a:ext cx="0" cy="17961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72828C-6E73-4BF2-811D-B8AA8F756C60}"/>
              </a:ext>
            </a:extLst>
          </p:cNvPr>
          <p:cNvCxnSpPr/>
          <p:nvPr/>
        </p:nvCxnSpPr>
        <p:spPr>
          <a:xfrm flipV="1">
            <a:off x="4220170" y="4617987"/>
            <a:ext cx="2578359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D64875-D453-42E9-A2C0-BCDB8E4C762C}"/>
              </a:ext>
            </a:extLst>
          </p:cNvPr>
          <p:cNvCxnSpPr/>
          <p:nvPr/>
        </p:nvCxnSpPr>
        <p:spPr>
          <a:xfrm>
            <a:off x="4223087" y="4126379"/>
            <a:ext cx="2586133" cy="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019954" y="1674840"/>
            <a:ext cx="2933368" cy="1682059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90E29AF3-553A-4540-B72C-2077C6F78522}"/>
              </a:ext>
            </a:extLst>
          </p:cNvPr>
          <p:cNvSpPr/>
          <p:nvPr/>
        </p:nvSpPr>
        <p:spPr>
          <a:xfrm>
            <a:off x="8708998" y="4448989"/>
            <a:ext cx="1055957" cy="4198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prstClr val="black"/>
                </a:solidFill>
                <a:latin typeface="Calibri" panose="020F0502020204030204"/>
                <a:cs typeface="Calibri"/>
              </a:rPr>
              <a:t>Google Earth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 Display</a:t>
            </a:r>
          </a:p>
        </p:txBody>
      </p:sp>
      <p:cxnSp>
        <p:nvCxnSpPr>
          <p:cNvPr id="41" name="Connector: Elbow 31">
            <a:extLst>
              <a:ext uri="{FF2B5EF4-FFF2-40B4-BE49-F238E27FC236}">
                <a16:creationId xmlns:a16="http://schemas.microsoft.com/office/drawing/2014/main" id="{5148C622-1B4A-4FDB-87AA-9437D480996B}"/>
              </a:ext>
            </a:extLst>
          </p:cNvPr>
          <p:cNvCxnSpPr/>
          <p:nvPr/>
        </p:nvCxnSpPr>
        <p:spPr>
          <a:xfrm>
            <a:off x="8418363" y="4610048"/>
            <a:ext cx="294825" cy="20338"/>
          </a:xfrm>
          <a:prstGeom prst="bentConnector3">
            <a:avLst>
              <a:gd name="adj1" fmla="val -4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5993375" y="4398466"/>
            <a:ext cx="3955356" cy="530700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397328" y="5903306"/>
            <a:ext cx="8883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Initial Sprint Efforts to demonstrate ingesting data and producing intermediate decimal data for Bearing/Distance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1826419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B8EBF4FAFE34D94840BE95C1B391F" ma:contentTypeVersion="15" ma:contentTypeDescription="Create a new document." ma:contentTypeScope="" ma:versionID="02e83250ec782ec711be3c94e16c32b0">
  <xsd:schema xmlns:xsd="http://www.w3.org/2001/XMLSchema" xmlns:xs="http://www.w3.org/2001/XMLSchema" xmlns:p="http://schemas.microsoft.com/office/2006/metadata/properties" xmlns:ns1="http://schemas.microsoft.com/sharepoint/v3" xmlns:ns3="044c92ba-a767-4e07-8eb0-a60c32c405ab" xmlns:ns4="e02a5aa4-553f-43fa-bc95-4b566e5b347b" targetNamespace="http://schemas.microsoft.com/office/2006/metadata/properties" ma:root="true" ma:fieldsID="924b745e0406ebd085cc3d3d6b4c5cca" ns1:_="" ns3:_="" ns4:_="">
    <xsd:import namespace="http://schemas.microsoft.com/sharepoint/v3"/>
    <xsd:import namespace="044c92ba-a767-4e07-8eb0-a60c32c405ab"/>
    <xsd:import namespace="e02a5aa4-553f-43fa-bc95-4b566e5b34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3:MediaServiceAutoTags" minOccurs="0"/>
                <xsd:element ref="ns3:MediaServiceDateTaken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c92ba-a767-4e07-8eb0-a60c32c40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a5aa4-553f-43fa-bc95-4b566e5b347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084F46-715F-4A79-87E7-AF76513959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6419E5F-868F-4AD2-9084-F6C47E540768}">
  <ds:schemaRefs>
    <ds:schemaRef ds:uri="044c92ba-a767-4e07-8eb0-a60c32c405ab"/>
    <ds:schemaRef ds:uri="e02a5aa4-553f-43fa-bc95-4b566e5b34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32F0E35-3179-4762-922B-AB1CC26883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1760</Words>
  <Application>Microsoft Office PowerPoint</Application>
  <PresentationFormat>Widescreen</PresentationFormat>
  <Paragraphs>450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International Line Iceberg Display</vt:lpstr>
      <vt:lpstr>Team Members</vt:lpstr>
      <vt:lpstr>Product Elevator Pitch Statement</vt:lpstr>
      <vt:lpstr>Product Vision Board</vt:lpstr>
      <vt:lpstr>Customer Persona</vt:lpstr>
      <vt:lpstr>Impact Mapping</vt:lpstr>
      <vt:lpstr>Activity Diagram</vt:lpstr>
      <vt:lpstr>PowerPoint Presentation</vt:lpstr>
      <vt:lpstr>Activity Diagram – Sprint 1</vt:lpstr>
      <vt:lpstr>Sprint 1</vt:lpstr>
      <vt:lpstr>Sprint 1</vt:lpstr>
      <vt:lpstr>Sprint 1</vt:lpstr>
      <vt:lpstr>PowerPoint Presentation</vt:lpstr>
      <vt:lpstr>Sprint 2</vt:lpstr>
      <vt:lpstr>Activity Diagram – Sprint 2</vt:lpstr>
      <vt:lpstr>Sprint 2 - GUI </vt:lpstr>
      <vt:lpstr>GUI Output</vt:lpstr>
      <vt:lpstr>Sprint 2 – GUI Output – Today's Resources</vt:lpstr>
      <vt:lpstr>Google Earth</vt:lpstr>
      <vt:lpstr>Sprint 2  - Bearing Calculation</vt:lpstr>
      <vt:lpstr>TV32 Type 8 Message</vt:lpstr>
      <vt:lpstr>PowerPoint Presentation</vt:lpstr>
    </vt:vector>
  </TitlesOfParts>
  <Company>USCGA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Mraz, Ronald CIV (EDU)</dc:creator>
  <cp:lastModifiedBy>Hayden Carter</cp:lastModifiedBy>
  <cp:revision>2</cp:revision>
  <cp:lastPrinted>2019-11-04T21:46:46Z</cp:lastPrinted>
  <dcterms:created xsi:type="dcterms:W3CDTF">2018-10-16T13:08:16Z</dcterms:created>
  <dcterms:modified xsi:type="dcterms:W3CDTF">2019-11-06T18:38:10Z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0x010100291B8EBF4FAFE34D94840BE95C1B391F</vt:lpwstr>
  </property>
</Properties>
</file>